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44"/>
  </p:notesMasterIdLst>
  <p:sldIdLst>
    <p:sldId id="511" r:id="rId2"/>
    <p:sldId id="649" r:id="rId3"/>
    <p:sldId id="521" r:id="rId4"/>
    <p:sldId id="674" r:id="rId5"/>
    <p:sldId id="650" r:id="rId6"/>
    <p:sldId id="651" r:id="rId7"/>
    <p:sldId id="652" r:id="rId8"/>
    <p:sldId id="653" r:id="rId9"/>
    <p:sldId id="654" r:id="rId10"/>
    <p:sldId id="655" r:id="rId11"/>
    <p:sldId id="671" r:id="rId12"/>
    <p:sldId id="658" r:id="rId13"/>
    <p:sldId id="656" r:id="rId14"/>
    <p:sldId id="672" r:id="rId15"/>
    <p:sldId id="657" r:id="rId16"/>
    <p:sldId id="659" r:id="rId17"/>
    <p:sldId id="675" r:id="rId18"/>
    <p:sldId id="660" r:id="rId19"/>
    <p:sldId id="661" r:id="rId20"/>
    <p:sldId id="684" r:id="rId21"/>
    <p:sldId id="662" r:id="rId22"/>
    <p:sldId id="678" r:id="rId23"/>
    <p:sldId id="679" r:id="rId24"/>
    <p:sldId id="677" r:id="rId25"/>
    <p:sldId id="663" r:id="rId26"/>
    <p:sldId id="676" r:id="rId27"/>
    <p:sldId id="522" r:id="rId28"/>
    <p:sldId id="665" r:id="rId29"/>
    <p:sldId id="680" r:id="rId30"/>
    <p:sldId id="681" r:id="rId31"/>
    <p:sldId id="664" r:id="rId32"/>
    <p:sldId id="666" r:id="rId33"/>
    <p:sldId id="667" r:id="rId34"/>
    <p:sldId id="673" r:id="rId35"/>
    <p:sldId id="668" r:id="rId36"/>
    <p:sldId id="682" r:id="rId37"/>
    <p:sldId id="687" r:id="rId38"/>
    <p:sldId id="686" r:id="rId39"/>
    <p:sldId id="669" r:id="rId40"/>
    <p:sldId id="683" r:id="rId41"/>
    <p:sldId id="670" r:id="rId42"/>
    <p:sldId id="648" r:id="rId4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FF00"/>
    <a:srgbClr val="FF0066"/>
    <a:srgbClr val="FFFF99"/>
    <a:srgbClr val="FF99FF"/>
    <a:srgbClr val="FFFFCC"/>
    <a:srgbClr val="800080"/>
    <a:srgbClr val="006600"/>
    <a:srgbClr val="00CC00"/>
    <a:srgbClr val="66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7" autoAdjust="0"/>
    <p:restoredTop sz="94660" autoAdjust="0"/>
  </p:normalViewPr>
  <p:slideViewPr>
    <p:cSldViewPr snapToGrid="0">
      <p:cViewPr varScale="1">
        <p:scale>
          <a:sx n="99" d="100"/>
          <a:sy n="99" d="100"/>
        </p:scale>
        <p:origin x="-1524" y="-96"/>
      </p:cViewPr>
      <p:guideLst>
        <p:guide orient="horz"/>
        <p:guide/>
      </p:guideLst>
    </p:cSldViewPr>
  </p:slideViewPr>
  <p:outlineViewPr>
    <p:cViewPr>
      <p:scale>
        <a:sx n="33" d="100"/>
        <a:sy n="33" d="100"/>
      </p:scale>
      <p:origin x="0" y="1810"/>
    </p:cViewPr>
  </p:outlineViewPr>
  <p:notesTextViewPr>
    <p:cViewPr>
      <p:scale>
        <a:sx n="100" d="100"/>
        <a:sy n="100" d="100"/>
      </p:scale>
      <p:origin x="0" y="0"/>
    </p:cViewPr>
  </p:notesTextViewPr>
  <p:sorterViewPr>
    <p:cViewPr>
      <p:scale>
        <a:sx n="80" d="100"/>
        <a:sy n="80" d="100"/>
      </p:scale>
      <p:origin x="0" y="32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0B39F9-9779-49E4-9061-3C452DBF8DE4}" type="slidenum">
              <a:rPr lang="en-US"/>
              <a:pPr/>
              <a:t>‹#›</a:t>
            </a:fld>
            <a:endParaRPr lang="en-US"/>
          </a:p>
        </p:txBody>
      </p:sp>
    </p:spTree>
    <p:extLst>
      <p:ext uri="{BB962C8B-B14F-4D97-AF65-F5344CB8AC3E}">
        <p14:creationId xmlns:p14="http://schemas.microsoft.com/office/powerpoint/2010/main" val="308734555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98500" y="1617663"/>
            <a:ext cx="7772400" cy="2289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98500" y="4059238"/>
            <a:ext cx="7772400" cy="2290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98500" y="1617663"/>
            <a:ext cx="3810000" cy="4732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17663"/>
            <a:ext cx="3810000" cy="2289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60900" y="4059238"/>
            <a:ext cx="3810000" cy="2290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marL="804863" indent="-347663">
              <a:buFont typeface="Courier New" panose="02070309020205020404" pitchFamily="49" charset="0"/>
              <a:buChar char="o"/>
              <a:defRPr/>
            </a:lvl3pPr>
            <a:lvl4pPr marL="973138" indent="-287338">
              <a:buFont typeface="Wingdings" panose="05000000000000000000" pitchFamily="2" charset="2"/>
              <a:buChar char="q"/>
              <a:defRPr/>
            </a:lvl4pPr>
            <a:lvl5pPr marL="1143000" indent="-228600">
              <a:buFont typeface="Wingdings" panose="05000000000000000000" pitchFamily="2" charset="2"/>
              <a:buChar char="Ø"/>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p>
            <a:fld id="{65A78972-42FF-4505-B5D1-39D2043ACC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formational Slide">
    <p:bg>
      <p:bgPr>
        <a:gradFill rotWithShape="0">
          <a:gsLst>
            <a:gs pos="0">
              <a:srgbClr val="FFFF00"/>
            </a:gs>
            <a:gs pos="100000">
              <a:srgbClr val="FFFFCC"/>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8666" y="401107"/>
            <a:ext cx="8473863" cy="762000"/>
          </a:xfrm>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64067" y="1397530"/>
            <a:ext cx="8482754" cy="5048990"/>
          </a:xfrm>
        </p:spPr>
        <p:txBody>
          <a:bodyPr/>
          <a:lstStyle>
            <a:lvl1pPr>
              <a:defRPr>
                <a:solidFill>
                  <a:schemeClr val="tx1"/>
                </a:solidFill>
              </a:defRPr>
            </a:lvl1pPr>
            <a:lvl2pPr>
              <a:defRPr>
                <a:solidFill>
                  <a:schemeClr val="tx1"/>
                </a:solidFill>
              </a:defRPr>
            </a:lvl2pPr>
            <a:lvl3pPr marL="804863" indent="-347663">
              <a:buFont typeface="Courier New" panose="02070309020205020404" pitchFamily="49" charset="0"/>
              <a:buChar char="o"/>
              <a:defRPr>
                <a:solidFill>
                  <a:schemeClr val="tx1"/>
                </a:solidFill>
              </a:defRPr>
            </a:lvl3pPr>
            <a:lvl4pPr marL="973138" indent="-287338">
              <a:buFont typeface="Wingdings" panose="05000000000000000000" pitchFamily="2" charset="2"/>
              <a:buChar char="q"/>
              <a:defRPr>
                <a:solidFill>
                  <a:schemeClr val="tx1"/>
                </a:solidFill>
              </a:defRPr>
            </a:lvl4pPr>
            <a:lvl5pPr marL="1143000" indent="-228600">
              <a:buFont typeface="Wingdings" panose="05000000000000000000" pitchFamily="2" charset="2"/>
              <a:buChar char="Ø"/>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lvl1pPr>
              <a:defRPr>
                <a:solidFill>
                  <a:schemeClr val="tx1"/>
                </a:solidFill>
              </a:defRPr>
            </a:lvl1pPr>
          </a:lstStyle>
          <a:p>
            <a:fld id="{65A78972-42FF-4505-B5D1-39D2043ACCC8}" type="slidenum">
              <a:rPr lang="en-US" smtClean="0"/>
              <a:pPr/>
              <a:t>‹#›</a:t>
            </a:fld>
            <a:endParaRPr lang="en-US"/>
          </a:p>
        </p:txBody>
      </p:sp>
    </p:spTree>
    <p:extLst>
      <p:ext uri="{BB962C8B-B14F-4D97-AF65-F5344CB8AC3E}">
        <p14:creationId xmlns:p14="http://schemas.microsoft.com/office/powerpoint/2010/main" val="89100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ub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313267" y="236007"/>
            <a:ext cx="8407400" cy="762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64067" y="1625600"/>
            <a:ext cx="8390466" cy="450426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635000" y="1181100"/>
            <a:ext cx="4356100" cy="338554"/>
          </a:xfrm>
          <a:prstGeom prst="rect">
            <a:avLst/>
          </a:prstGeom>
          <a:noFill/>
        </p:spPr>
        <p:txBody>
          <a:bodyPr wrap="square" rtlCol="0">
            <a:spAutoFit/>
          </a:bodyPr>
          <a:lstStyle/>
          <a:p>
            <a:endParaRPr lang="en-US" sz="1600" dirty="0" smtClean="0">
              <a:solidFill>
                <a:schemeClr val="bg1"/>
              </a:solidFill>
            </a:endParaRPr>
          </a:p>
        </p:txBody>
      </p:sp>
      <p:sp>
        <p:nvSpPr>
          <p:cNvPr id="8" name="Text Placeholder 7"/>
          <p:cNvSpPr>
            <a:spLocks noGrp="1"/>
          </p:cNvSpPr>
          <p:nvPr>
            <p:ph type="body" sz="quarter" idx="10"/>
          </p:nvPr>
        </p:nvSpPr>
        <p:spPr>
          <a:xfrm>
            <a:off x="317500" y="1016000"/>
            <a:ext cx="8432800" cy="571500"/>
          </a:xfrm>
        </p:spPr>
        <p:txBody>
          <a:bodyPr/>
          <a:lstStyle>
            <a:lvl1pPr>
              <a:buNone/>
              <a:defRPr b="0" i="1">
                <a:solidFill>
                  <a:srgbClr val="CCFFFF"/>
                </a:solidFill>
                <a:latin typeface="Times New Roman" pitchFamily="18" charset="0"/>
                <a:cs typeface="Times New Roman" pitchFamily="18" charset="0"/>
              </a:defRPr>
            </a:lvl1pPr>
          </a:lstStyle>
          <a:p>
            <a:pPr lvl="0"/>
            <a:r>
              <a:rPr lang="en-US" dirty="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426" y="954017"/>
            <a:ext cx="7772400" cy="1815882"/>
          </a:xfrm>
        </p:spPr>
        <p:txBody>
          <a:bodyPr anchor="t"/>
          <a:lstStyle>
            <a:lvl1pPr algn="l">
              <a:defRPr sz="5600" b="1" cap="none" baseline="0">
                <a:latin typeface="Tahoma" panose="020B060403050404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67722" y="4421614"/>
            <a:ext cx="7772400" cy="1500187"/>
          </a:xfrm>
        </p:spPr>
        <p:txBody>
          <a:bodyPr anchor="b"/>
          <a:lstStyle>
            <a:lvl1pPr marL="0" indent="0">
              <a:buNone/>
              <a:defRPr sz="3200" baseline="0">
                <a:solidFill>
                  <a:srgbClr val="00FFFF"/>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38667" y="401107"/>
            <a:ext cx="84074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smtClean="0"/>
              <a:t>This is the Master supraTitle</a:t>
            </a:r>
          </a:p>
        </p:txBody>
      </p:sp>
      <p:sp>
        <p:nvSpPr>
          <p:cNvPr id="38915" name="Rectangle 3"/>
          <p:cNvSpPr>
            <a:spLocks noGrp="1" noChangeArrowheads="1"/>
          </p:cNvSpPr>
          <p:nvPr>
            <p:ph type="body" idx="1"/>
          </p:nvPr>
        </p:nvSpPr>
        <p:spPr bwMode="auto">
          <a:xfrm>
            <a:off x="364067" y="1397530"/>
            <a:ext cx="8390466" cy="4732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Slide Number Placeholder 1"/>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400" b="1">
                <a:solidFill>
                  <a:schemeClr val="bg1"/>
                </a:solidFill>
              </a:defRPr>
            </a:lvl1pPr>
          </a:lstStyle>
          <a:p>
            <a:fld id="{65A78972-42FF-4505-B5D1-39D2043ACCC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802" r:id="rId3"/>
    <p:sldLayoutId id="2147483801"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797" r:id="rId14"/>
    <p:sldLayoutId id="2147483799" r:id="rId15"/>
    <p:sldLayoutId id="2147483800" r:id="rId16"/>
  </p:sldLayoutIdLst>
  <p:hf hdr="0" ftr="0" dt="0"/>
  <p:txStyles>
    <p:titleStyle>
      <a:lvl1pPr algn="l" rtl="0" eaLnBrk="0" fontAlgn="base" hangingPunct="0">
        <a:spcBef>
          <a:spcPct val="0"/>
        </a:spcBef>
        <a:spcAft>
          <a:spcPct val="0"/>
        </a:spcAft>
        <a:defRPr sz="4400">
          <a:solidFill>
            <a:srgbClr val="FFFF99"/>
          </a:solidFill>
          <a:latin typeface="+mj-lt"/>
          <a:ea typeface="+mj-ea"/>
          <a:cs typeface="+mj-cs"/>
        </a:defRPr>
      </a:lvl1pPr>
      <a:lvl2pPr algn="l" rtl="0" eaLnBrk="0" fontAlgn="base" hangingPunct="0">
        <a:spcBef>
          <a:spcPct val="0"/>
        </a:spcBef>
        <a:spcAft>
          <a:spcPct val="0"/>
        </a:spcAft>
        <a:defRPr sz="4400">
          <a:solidFill>
            <a:srgbClr val="FFFF99"/>
          </a:solidFill>
          <a:latin typeface="Arial" charset="0"/>
        </a:defRPr>
      </a:lvl2pPr>
      <a:lvl3pPr algn="l" rtl="0" eaLnBrk="0" fontAlgn="base" hangingPunct="0">
        <a:spcBef>
          <a:spcPct val="0"/>
        </a:spcBef>
        <a:spcAft>
          <a:spcPct val="0"/>
        </a:spcAft>
        <a:defRPr sz="4400">
          <a:solidFill>
            <a:srgbClr val="FFFF99"/>
          </a:solidFill>
          <a:latin typeface="Arial" charset="0"/>
        </a:defRPr>
      </a:lvl3pPr>
      <a:lvl4pPr algn="l" rtl="0" eaLnBrk="0" fontAlgn="base" hangingPunct="0">
        <a:spcBef>
          <a:spcPct val="0"/>
        </a:spcBef>
        <a:spcAft>
          <a:spcPct val="0"/>
        </a:spcAft>
        <a:defRPr sz="4400">
          <a:solidFill>
            <a:srgbClr val="FFFF99"/>
          </a:solidFill>
          <a:latin typeface="Arial" charset="0"/>
        </a:defRPr>
      </a:lvl4pPr>
      <a:lvl5pPr algn="l" rtl="0" eaLnBrk="0" fontAlgn="base" hangingPunct="0">
        <a:spcBef>
          <a:spcPct val="0"/>
        </a:spcBef>
        <a:spcAft>
          <a:spcPct val="0"/>
        </a:spcAft>
        <a:defRPr sz="4400">
          <a:solidFill>
            <a:srgbClr val="FFFF99"/>
          </a:solidFill>
          <a:latin typeface="Arial" charset="0"/>
        </a:defRPr>
      </a:lvl5pPr>
      <a:lvl6pPr marL="457200" algn="l" rtl="0" eaLnBrk="0" fontAlgn="base" hangingPunct="0">
        <a:spcBef>
          <a:spcPct val="0"/>
        </a:spcBef>
        <a:spcAft>
          <a:spcPct val="0"/>
        </a:spcAft>
        <a:defRPr sz="4400">
          <a:solidFill>
            <a:srgbClr val="FFFF99"/>
          </a:solidFill>
          <a:latin typeface="Arial" charset="0"/>
        </a:defRPr>
      </a:lvl6pPr>
      <a:lvl7pPr marL="914400" algn="l" rtl="0" eaLnBrk="0" fontAlgn="base" hangingPunct="0">
        <a:spcBef>
          <a:spcPct val="0"/>
        </a:spcBef>
        <a:spcAft>
          <a:spcPct val="0"/>
        </a:spcAft>
        <a:defRPr sz="4400">
          <a:solidFill>
            <a:srgbClr val="FFFF99"/>
          </a:solidFill>
          <a:latin typeface="Arial" charset="0"/>
        </a:defRPr>
      </a:lvl7pPr>
      <a:lvl8pPr marL="1371600" algn="l" rtl="0" eaLnBrk="0" fontAlgn="base" hangingPunct="0">
        <a:spcBef>
          <a:spcPct val="0"/>
        </a:spcBef>
        <a:spcAft>
          <a:spcPct val="0"/>
        </a:spcAft>
        <a:defRPr sz="4400">
          <a:solidFill>
            <a:srgbClr val="FFFF99"/>
          </a:solidFill>
          <a:latin typeface="Arial" charset="0"/>
        </a:defRPr>
      </a:lvl8pPr>
      <a:lvl9pPr marL="1828800" algn="l" rtl="0" eaLnBrk="0" fontAlgn="base" hangingPunct="0">
        <a:spcBef>
          <a:spcPct val="0"/>
        </a:spcBef>
        <a:spcAft>
          <a:spcPct val="0"/>
        </a:spcAft>
        <a:defRPr sz="4400">
          <a:solidFill>
            <a:srgbClr val="FFFF99"/>
          </a:solidFill>
          <a:latin typeface="Arial" charset="0"/>
        </a:defRPr>
      </a:lvl9pPr>
    </p:titleStyle>
    <p:bodyStyle>
      <a:lvl1pPr marL="223838" indent="-223838" algn="l" rtl="0" eaLnBrk="0" fontAlgn="base" hangingPunct="0">
        <a:spcBef>
          <a:spcPct val="20000"/>
        </a:spcBef>
        <a:spcAft>
          <a:spcPct val="0"/>
        </a:spcAft>
        <a:buChar char="•"/>
        <a:defRPr sz="2400">
          <a:solidFill>
            <a:schemeClr val="bg1"/>
          </a:solidFill>
          <a:latin typeface="+mn-lt"/>
          <a:ea typeface="+mn-ea"/>
          <a:cs typeface="+mn-cs"/>
        </a:defRPr>
      </a:lvl1pPr>
      <a:lvl2pPr marL="515938" indent="-287338" algn="l" rtl="0" eaLnBrk="0" fontAlgn="base" hangingPunct="0">
        <a:spcBef>
          <a:spcPct val="20000"/>
        </a:spcBef>
        <a:spcAft>
          <a:spcPct val="0"/>
        </a:spcAft>
        <a:buFont typeface="Wingdings" pitchFamily="2" charset="2"/>
        <a:buChar char="§"/>
        <a:defRPr sz="2000">
          <a:solidFill>
            <a:schemeClr val="bg1"/>
          </a:solidFill>
          <a:latin typeface="+mn-lt"/>
        </a:defRPr>
      </a:lvl2pPr>
      <a:lvl3pPr marL="804863" indent="-347663" algn="l" rtl="0" eaLnBrk="0" fontAlgn="base" hangingPunct="0">
        <a:spcBef>
          <a:spcPct val="20000"/>
        </a:spcBef>
        <a:spcAft>
          <a:spcPct val="0"/>
        </a:spcAft>
        <a:buFont typeface="Wingdings" pitchFamily="2" charset="2"/>
        <a:buChar char="q"/>
        <a:defRPr sz="1800">
          <a:solidFill>
            <a:schemeClr val="bg1"/>
          </a:solidFill>
          <a:latin typeface="+mn-lt"/>
        </a:defRPr>
      </a:lvl3pPr>
      <a:lvl4pPr marL="973138" indent="-287338" algn="l" rtl="0" eaLnBrk="0" fontAlgn="base" hangingPunct="0">
        <a:spcBef>
          <a:spcPct val="20000"/>
        </a:spcBef>
        <a:spcAft>
          <a:spcPct val="0"/>
        </a:spcAft>
        <a:buChar char="–"/>
        <a:defRPr sz="1600">
          <a:solidFill>
            <a:schemeClr val="bg1"/>
          </a:solidFill>
          <a:latin typeface="+mn-lt"/>
        </a:defRPr>
      </a:lvl4pPr>
      <a:lvl5pPr marL="1143000" indent="-228600" algn="l" rtl="0" eaLnBrk="0" fontAlgn="base" hangingPunct="0">
        <a:spcBef>
          <a:spcPct val="20000"/>
        </a:spcBef>
        <a:spcAft>
          <a:spcPct val="0"/>
        </a:spcAft>
        <a:buChar char="»"/>
        <a:defRPr sz="1400">
          <a:solidFill>
            <a:schemeClr val="bg1"/>
          </a:solidFill>
          <a:latin typeface="+mn-lt"/>
        </a:defRPr>
      </a:lvl5pPr>
      <a:lvl6pPr marL="2514600" indent="-228600" algn="l" rtl="0" eaLnBrk="0" fontAlgn="base" hangingPunct="0">
        <a:spcBef>
          <a:spcPct val="20000"/>
        </a:spcBef>
        <a:spcAft>
          <a:spcPct val="0"/>
        </a:spcAft>
        <a:buChar char="»"/>
        <a:defRPr sz="2000">
          <a:solidFill>
            <a:schemeClr val="bg1"/>
          </a:solidFill>
          <a:latin typeface="+mn-lt"/>
        </a:defRPr>
      </a:lvl6pPr>
      <a:lvl7pPr marL="2971800" indent="-228600" algn="l" rtl="0" eaLnBrk="0" fontAlgn="base" hangingPunct="0">
        <a:spcBef>
          <a:spcPct val="20000"/>
        </a:spcBef>
        <a:spcAft>
          <a:spcPct val="0"/>
        </a:spcAft>
        <a:buChar char="»"/>
        <a:defRPr sz="2000">
          <a:solidFill>
            <a:schemeClr val="bg1"/>
          </a:solidFill>
          <a:latin typeface="+mn-lt"/>
        </a:defRPr>
      </a:lvl7pPr>
      <a:lvl8pPr marL="3429000" indent="-228600" algn="l" rtl="0" eaLnBrk="0" fontAlgn="base" hangingPunct="0">
        <a:spcBef>
          <a:spcPct val="20000"/>
        </a:spcBef>
        <a:spcAft>
          <a:spcPct val="0"/>
        </a:spcAft>
        <a:buChar char="»"/>
        <a:defRPr sz="2000">
          <a:solidFill>
            <a:schemeClr val="bg1"/>
          </a:solidFill>
          <a:latin typeface="+mn-lt"/>
        </a:defRPr>
      </a:lvl8pPr>
      <a:lvl9pPr marL="3886200" indent="-228600" algn="l" rtl="0" eaLnBrk="0" fontAlgn="base" hangingPunct="0">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1815882"/>
          </a:xfrm>
        </p:spPr>
        <p:txBody>
          <a:bodyPr/>
          <a:lstStyle/>
          <a:p>
            <a:r>
              <a:rPr lang="en-US" dirty="0" smtClean="0"/>
              <a:t>Nucleic Acids &amp; Chromosomes</a:t>
            </a:r>
            <a:endParaRPr lang="en-US" b="0" dirty="0"/>
          </a:p>
        </p:txBody>
      </p:sp>
      <p:sp>
        <p:nvSpPr>
          <p:cNvPr id="5" name="Text Placeholder 4"/>
          <p:cNvSpPr>
            <a:spLocks noGrp="1"/>
          </p:cNvSpPr>
          <p:nvPr>
            <p:ph type="body" idx="1"/>
          </p:nvPr>
        </p:nvSpPr>
        <p:spPr/>
        <p:txBody>
          <a:bodyPr/>
          <a:lstStyle/>
          <a:p>
            <a:r>
              <a:rPr lang="en-US" dirty="0" smtClean="0"/>
              <a:t>Lecture 17</a:t>
            </a:r>
            <a:endParaRPr lang="en-US" dirty="0"/>
          </a:p>
        </p:txBody>
      </p:sp>
    </p:spTree>
    <p:extLst>
      <p:ext uri="{BB962C8B-B14F-4D97-AF65-F5344CB8AC3E}">
        <p14:creationId xmlns:p14="http://schemas.microsoft.com/office/powerpoint/2010/main" val="19394371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64067" y="1397530"/>
            <a:ext cx="3540113" cy="4732337"/>
          </a:xfrm>
        </p:spPr>
        <p:txBody>
          <a:bodyPr/>
          <a:lstStyle/>
          <a:p>
            <a:r>
              <a:rPr lang="en-US" dirty="0" smtClean="0"/>
              <a:t>DNA Structure</a:t>
            </a:r>
          </a:p>
          <a:p>
            <a:r>
              <a:rPr lang="en-US" dirty="0" smtClean="0"/>
              <a:t>The Ladder &amp; The Double Helix</a:t>
            </a:r>
          </a:p>
          <a:p>
            <a:r>
              <a:rPr lang="en-US" dirty="0" smtClean="0"/>
              <a:t>Hydrogen bonding</a:t>
            </a:r>
          </a:p>
          <a:p>
            <a:r>
              <a:rPr lang="en-US" dirty="0" smtClean="0"/>
              <a:t>2 H-bonds T=A</a:t>
            </a:r>
          </a:p>
          <a:p>
            <a:r>
              <a:rPr lang="en-US" dirty="0" smtClean="0"/>
              <a:t>3 H-bonds G≡C</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02" y="791110"/>
            <a:ext cx="4890535" cy="56086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5A78972-42FF-4505-B5D1-39D2043ACCC8}" type="slidenum">
              <a:rPr lang="en-US" smtClean="0"/>
              <a:t>10</a:t>
            </a:fld>
            <a:endParaRPr lang="en-US"/>
          </a:p>
        </p:txBody>
      </p:sp>
    </p:spTree>
    <p:extLst>
      <p:ext uri="{BB962C8B-B14F-4D97-AF65-F5344CB8AC3E}">
        <p14:creationId xmlns:p14="http://schemas.microsoft.com/office/powerpoint/2010/main" val="19524609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Function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sz="2200" i="1" dirty="0" smtClean="0">
                <a:solidFill>
                  <a:schemeClr val="accent1">
                    <a:lumMod val="60000"/>
                    <a:lumOff val="40000"/>
                  </a:schemeClr>
                </a:solidFill>
              </a:rPr>
              <a:t>Machinery to Replicate with Integrity</a:t>
            </a:r>
            <a:br>
              <a:rPr lang="en-US" sz="2200" i="1" dirty="0" smtClean="0">
                <a:solidFill>
                  <a:schemeClr val="accent1">
                    <a:lumMod val="60000"/>
                    <a:lumOff val="40000"/>
                  </a:schemeClr>
                </a:solidFill>
              </a:rPr>
            </a:br>
            <a:r>
              <a:rPr lang="en-US" sz="2200" dirty="0" smtClean="0"/>
              <a:t>Polymerase enzymes are huge protein complexes that ensure that the polynucleotide sequence of DNA </a:t>
            </a:r>
            <a:r>
              <a:rPr lang="en-US" sz="2200" dirty="0"/>
              <a:t>replicates </a:t>
            </a:r>
            <a:r>
              <a:rPr lang="en-US" sz="2200" dirty="0" smtClean="0"/>
              <a:t>(copies) itself exactly, preparing the complimentary copy strand from a template strand, so all new cells have the information</a:t>
            </a:r>
            <a:endParaRPr lang="en-US" sz="2200" dirty="0"/>
          </a:p>
          <a:p>
            <a:pPr marL="457200" indent="-457200">
              <a:buFont typeface="+mj-lt"/>
              <a:buAutoNum type="arabicPeriod"/>
            </a:pPr>
            <a:r>
              <a:rPr lang="en-US" sz="2200" i="1" dirty="0" smtClean="0">
                <a:solidFill>
                  <a:schemeClr val="accent1">
                    <a:lumMod val="60000"/>
                    <a:lumOff val="40000"/>
                  </a:schemeClr>
                </a:solidFill>
              </a:rPr>
              <a:t>Codes for all Cell Structure &amp; Function</a:t>
            </a:r>
            <a:r>
              <a:rPr lang="en-US" sz="2200" dirty="0" smtClean="0"/>
              <a:t/>
            </a:r>
            <a:br>
              <a:rPr lang="en-US" sz="2200" dirty="0" smtClean="0"/>
            </a:br>
            <a:r>
              <a:rPr lang="en-US" sz="2200" dirty="0" smtClean="0"/>
              <a:t>DNA contains the codes producing all proteins and RNA in genes</a:t>
            </a:r>
          </a:p>
          <a:p>
            <a:pPr marL="457200" indent="-457200">
              <a:buFont typeface="+mj-lt"/>
              <a:buAutoNum type="arabicPeriod"/>
            </a:pPr>
            <a:r>
              <a:rPr lang="en-US" sz="2200" i="1" dirty="0" smtClean="0">
                <a:solidFill>
                  <a:schemeClr val="accent1">
                    <a:lumMod val="60000"/>
                    <a:lumOff val="40000"/>
                  </a:schemeClr>
                </a:solidFill>
              </a:rPr>
              <a:t>Regulates Expression of Its Genes</a:t>
            </a:r>
            <a:r>
              <a:rPr lang="en-US" sz="2200" dirty="0" smtClean="0"/>
              <a:t/>
            </a:r>
            <a:br>
              <a:rPr lang="en-US" sz="2200" dirty="0" smtClean="0"/>
            </a:br>
            <a:r>
              <a:rPr lang="en-US" sz="2200" dirty="0" smtClean="0"/>
              <a:t>DNA also contains codes which are regulatory sequences that direct when genes are expressed, and how much the products of genes are to be expressed</a:t>
            </a:r>
            <a:endParaRPr lang="en-US" sz="2200" dirty="0"/>
          </a:p>
        </p:txBody>
      </p:sp>
      <p:sp>
        <p:nvSpPr>
          <p:cNvPr id="4" name="Slide Number Placeholder 3"/>
          <p:cNvSpPr>
            <a:spLocks noGrp="1"/>
          </p:cNvSpPr>
          <p:nvPr>
            <p:ph type="sldNum" sz="quarter" idx="10"/>
          </p:nvPr>
        </p:nvSpPr>
        <p:spPr/>
        <p:txBody>
          <a:bodyPr/>
          <a:lstStyle/>
          <a:p>
            <a:fld id="{65A78972-42FF-4505-B5D1-39D2043ACCC8}" type="slidenum">
              <a:rPr lang="en-US" smtClean="0"/>
              <a:t>11</a:t>
            </a:fld>
            <a:endParaRPr lang="en-US"/>
          </a:p>
        </p:txBody>
      </p:sp>
    </p:spTree>
    <p:extLst>
      <p:ext uri="{BB962C8B-B14F-4D97-AF65-F5344CB8AC3E}">
        <p14:creationId xmlns:p14="http://schemas.microsoft.com/office/powerpoint/2010/main" val="423834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Chargaff's </a:t>
            </a:r>
            <a:r>
              <a:rPr lang="en-US" dirty="0" smtClean="0"/>
              <a:t>Rule</a:t>
            </a:r>
            <a:endParaRPr lang="en-US" dirty="0"/>
          </a:p>
        </p:txBody>
      </p:sp>
      <p:sp>
        <p:nvSpPr>
          <p:cNvPr id="3" name="Content Placeholder 2"/>
          <p:cNvSpPr>
            <a:spLocks noGrp="1"/>
          </p:cNvSpPr>
          <p:nvPr>
            <p:ph idx="1"/>
          </p:nvPr>
        </p:nvSpPr>
        <p:spPr/>
        <p:txBody>
          <a:bodyPr/>
          <a:lstStyle/>
          <a:p>
            <a:r>
              <a:rPr lang="en-US" sz="2200" dirty="0" smtClean="0"/>
              <a:t>Watson </a:t>
            </a:r>
            <a:r>
              <a:rPr lang="en-US" sz="2200" dirty="0"/>
              <a:t>&amp; Crick </a:t>
            </a:r>
            <a:r>
              <a:rPr lang="en-US" sz="2200" dirty="0" smtClean="0"/>
              <a:t>(1953) use Franklin's x-ray </a:t>
            </a:r>
            <a:r>
              <a:rPr lang="en-US" sz="2200" dirty="0"/>
              <a:t>diffraction to deduce the double-stranded </a:t>
            </a:r>
            <a:r>
              <a:rPr lang="en-US" sz="2200" dirty="0" smtClean="0"/>
              <a:t>helix and propose explanation for how DNA replicates</a:t>
            </a:r>
            <a:endParaRPr lang="en-US" sz="2200" dirty="0"/>
          </a:p>
          <a:p>
            <a:r>
              <a:rPr lang="en-US" sz="2200" dirty="0" smtClean="0">
                <a:solidFill>
                  <a:srgbClr val="00FF00"/>
                </a:solidFill>
              </a:rPr>
              <a:t>Chargaff's </a:t>
            </a:r>
            <a:r>
              <a:rPr lang="en-US" sz="2200" dirty="0">
                <a:solidFill>
                  <a:srgbClr val="00FF00"/>
                </a:solidFill>
              </a:rPr>
              <a:t>rule</a:t>
            </a:r>
            <a:r>
              <a:rPr lang="en-US" sz="2200" dirty="0"/>
              <a:t>: </a:t>
            </a:r>
            <a:r>
              <a:rPr lang="en-US" sz="2200" dirty="0">
                <a:solidFill>
                  <a:schemeClr val="accent1">
                    <a:lumMod val="60000"/>
                    <a:lumOff val="40000"/>
                  </a:schemeClr>
                </a:solidFill>
              </a:rPr>
              <a:t>Number of purines in DNA is equal to the number of </a:t>
            </a:r>
            <a:r>
              <a:rPr lang="en-US" sz="2200" dirty="0" smtClean="0">
                <a:solidFill>
                  <a:schemeClr val="accent1">
                    <a:lumMod val="60000"/>
                    <a:lumOff val="40000"/>
                  </a:schemeClr>
                </a:solidFill>
              </a:rPr>
              <a:t>pyrimidines</a:t>
            </a:r>
            <a:endParaRPr lang="en-US" sz="2200" dirty="0">
              <a:solidFill>
                <a:schemeClr val="accent1">
                  <a:lumMod val="60000"/>
                  <a:lumOff val="40000"/>
                </a:schemeClr>
              </a:solidFill>
            </a:endParaRPr>
          </a:p>
          <a:p>
            <a:pPr marL="0" indent="0" algn="ctr">
              <a:buNone/>
            </a:pPr>
            <a:r>
              <a:rPr lang="en-US" sz="2200" dirty="0">
                <a:solidFill>
                  <a:srgbClr val="FFFF00"/>
                </a:solidFill>
              </a:rPr>
              <a:t>%</a:t>
            </a:r>
            <a:r>
              <a:rPr lang="en-US" sz="2200" dirty="0" smtClean="0">
                <a:solidFill>
                  <a:srgbClr val="FFFF00"/>
                </a:solidFill>
              </a:rPr>
              <a:t>A = %</a:t>
            </a:r>
            <a:r>
              <a:rPr lang="en-US" sz="2200" dirty="0">
                <a:solidFill>
                  <a:srgbClr val="FFFF00"/>
                </a:solidFill>
              </a:rPr>
              <a:t>T and %</a:t>
            </a:r>
            <a:r>
              <a:rPr lang="en-US" sz="2200" dirty="0" smtClean="0">
                <a:solidFill>
                  <a:srgbClr val="FFFF00"/>
                </a:solidFill>
              </a:rPr>
              <a:t>G = %C</a:t>
            </a:r>
          </a:p>
          <a:p>
            <a:r>
              <a:rPr lang="en-US" sz="2000" dirty="0" smtClean="0"/>
              <a:t>Q: if DNA content </a:t>
            </a:r>
            <a:r>
              <a:rPr lang="en-US" sz="2000" dirty="0"/>
              <a:t>has </a:t>
            </a:r>
            <a:r>
              <a:rPr lang="en-US" sz="2000" dirty="0" smtClean="0"/>
              <a:t>%G=10%, </a:t>
            </a:r>
            <a:r>
              <a:rPr lang="en-US" sz="2000" dirty="0"/>
              <a:t>what </a:t>
            </a:r>
            <a:r>
              <a:rPr lang="en-US" sz="2000" dirty="0" smtClean="0"/>
              <a:t>is %T?</a:t>
            </a:r>
            <a:endParaRPr lang="en-US" sz="2000" dirty="0"/>
          </a:p>
          <a:p>
            <a:r>
              <a:rPr lang="en-US" sz="2000" dirty="0" smtClean="0"/>
              <a:t>A: </a:t>
            </a:r>
            <a:r>
              <a:rPr lang="en-US" sz="2000" dirty="0"/>
              <a:t>if </a:t>
            </a:r>
            <a:r>
              <a:rPr lang="en-US" sz="2000" dirty="0" smtClean="0"/>
              <a:t>%G =10</a:t>
            </a:r>
            <a:r>
              <a:rPr lang="en-US" sz="2000" dirty="0"/>
              <a:t>%, </a:t>
            </a:r>
            <a:r>
              <a:rPr lang="en-US" sz="2000" dirty="0" smtClean="0"/>
              <a:t>%G=%C, so %C =10%; thus </a:t>
            </a:r>
            <a:r>
              <a:rPr lang="en-US" sz="2000" dirty="0"/>
              <a:t>A+T is 80%, and </a:t>
            </a:r>
            <a:r>
              <a:rPr lang="en-US" sz="2000" dirty="0" smtClean="0"/>
              <a:t>since A=T so %T=40%</a:t>
            </a:r>
            <a:endParaRPr lang="en-US" sz="2000" dirty="0"/>
          </a:p>
          <a:p>
            <a:r>
              <a:rPr lang="en-US" sz="2200" dirty="0"/>
              <a:t>Watson &amp; Crick </a:t>
            </a:r>
            <a:r>
              <a:rPr lang="en-US" sz="2200" dirty="0" smtClean="0"/>
              <a:t>structure showed purines </a:t>
            </a:r>
            <a:r>
              <a:rPr lang="en-US" sz="2200" dirty="0"/>
              <a:t>&amp; pyrimidines face the center of the helix, </a:t>
            </a:r>
            <a:r>
              <a:rPr lang="en-US" sz="2200" dirty="0" smtClean="0"/>
              <a:t>forming "</a:t>
            </a:r>
            <a:r>
              <a:rPr lang="en-US" sz="2200" dirty="0"/>
              <a:t>steps" in a "spiral </a:t>
            </a:r>
            <a:r>
              <a:rPr lang="en-US" sz="2200" dirty="0" smtClean="0"/>
              <a:t>staircase," and they were H-bonded to each other</a:t>
            </a:r>
            <a:endParaRPr lang="en-US" sz="2200" dirty="0"/>
          </a:p>
        </p:txBody>
      </p:sp>
      <p:sp>
        <p:nvSpPr>
          <p:cNvPr id="4" name="Slide Number Placeholder 3"/>
          <p:cNvSpPr>
            <a:spLocks noGrp="1"/>
          </p:cNvSpPr>
          <p:nvPr>
            <p:ph type="sldNum" sz="quarter" idx="10"/>
          </p:nvPr>
        </p:nvSpPr>
        <p:spPr/>
        <p:txBody>
          <a:bodyPr/>
          <a:lstStyle/>
          <a:p>
            <a:fld id="{65A78972-42FF-4505-B5D1-39D2043ACCC8}" type="slidenum">
              <a:rPr lang="en-US" smtClean="0"/>
              <a:t>12</a:t>
            </a:fld>
            <a:endParaRPr lang="en-US"/>
          </a:p>
        </p:txBody>
      </p:sp>
    </p:spTree>
    <p:extLst>
      <p:ext uri="{BB962C8B-B14F-4D97-AF65-F5344CB8AC3E}">
        <p14:creationId xmlns:p14="http://schemas.microsoft.com/office/powerpoint/2010/main" val="6153612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03135"/>
            <a:ext cx="8407400" cy="762000"/>
          </a:xfrm>
        </p:spPr>
        <p:txBody>
          <a:bodyPr/>
          <a:lstStyle/>
          <a:p>
            <a:r>
              <a:rPr lang="en-US" dirty="0" smtClean="0"/>
              <a:t>RNA Structure / Composition</a:t>
            </a:r>
            <a:endParaRPr lang="en-US" dirty="0"/>
          </a:p>
        </p:txBody>
      </p:sp>
      <p:sp>
        <p:nvSpPr>
          <p:cNvPr id="3" name="Content Placeholder 2"/>
          <p:cNvSpPr>
            <a:spLocks noGrp="1"/>
          </p:cNvSpPr>
          <p:nvPr>
            <p:ph idx="1"/>
          </p:nvPr>
        </p:nvSpPr>
        <p:spPr>
          <a:xfrm>
            <a:off x="364067" y="1240972"/>
            <a:ext cx="8390466" cy="4888896"/>
          </a:xfrm>
        </p:spPr>
        <p:txBody>
          <a:bodyPr/>
          <a:lstStyle/>
          <a:p>
            <a:r>
              <a:rPr lang="en-US" sz="2200" dirty="0" smtClean="0">
                <a:solidFill>
                  <a:srgbClr val="00FF00"/>
                </a:solidFill>
              </a:rPr>
              <a:t>Ribonucleic acid (RNA) </a:t>
            </a:r>
            <a:r>
              <a:rPr lang="en-US" sz="2200" dirty="0" smtClean="0"/>
              <a:t>is a </a:t>
            </a:r>
            <a:r>
              <a:rPr lang="en-US" sz="2200" dirty="0" smtClean="0">
                <a:solidFill>
                  <a:srgbClr val="00FF00"/>
                </a:solidFill>
              </a:rPr>
              <a:t>single-stranded </a:t>
            </a:r>
            <a:r>
              <a:rPr lang="en-US" sz="2200" dirty="0" smtClean="0">
                <a:solidFill>
                  <a:schemeClr val="accent1">
                    <a:lumMod val="60000"/>
                    <a:lumOff val="40000"/>
                  </a:schemeClr>
                </a:solidFill>
              </a:rPr>
              <a:t>polynucleotide </a:t>
            </a:r>
            <a:r>
              <a:rPr lang="en-US" sz="2200" dirty="0" smtClean="0"/>
              <a:t>chain that is </a:t>
            </a:r>
            <a:r>
              <a:rPr lang="en-US" sz="2200" dirty="0" smtClean="0">
                <a:solidFill>
                  <a:srgbClr val="FFFF00"/>
                </a:solidFill>
              </a:rPr>
              <a:t>transcribed</a:t>
            </a:r>
            <a:r>
              <a:rPr lang="en-US" sz="2200" dirty="0" smtClean="0"/>
              <a:t> from DNA</a:t>
            </a:r>
          </a:p>
          <a:p>
            <a:r>
              <a:rPr lang="en-US" sz="2200" dirty="0" smtClean="0"/>
              <a:t>Structure similarity with DNA</a:t>
            </a:r>
          </a:p>
          <a:p>
            <a:pPr lvl="1"/>
            <a:r>
              <a:rPr lang="en-US" dirty="0" smtClean="0"/>
              <a:t>the </a:t>
            </a:r>
            <a:r>
              <a:rPr lang="en-US" dirty="0" smtClean="0">
                <a:solidFill>
                  <a:schemeClr val="accent1">
                    <a:lumMod val="60000"/>
                    <a:lumOff val="40000"/>
                  </a:schemeClr>
                </a:solidFill>
              </a:rPr>
              <a:t>nitrogenous bases A</a:t>
            </a:r>
            <a:r>
              <a:rPr lang="en-US" dirty="0">
                <a:solidFill>
                  <a:schemeClr val="accent1">
                    <a:lumMod val="60000"/>
                    <a:lumOff val="40000"/>
                  </a:schemeClr>
                </a:solidFill>
              </a:rPr>
              <a:t>, G &amp; C </a:t>
            </a:r>
            <a:r>
              <a:rPr lang="en-US" dirty="0"/>
              <a:t>are </a:t>
            </a:r>
            <a:r>
              <a:rPr lang="en-US" dirty="0" smtClean="0"/>
              <a:t>common to DNA</a:t>
            </a:r>
          </a:p>
          <a:p>
            <a:pPr lvl="1"/>
            <a:r>
              <a:rPr lang="en-US" dirty="0" smtClean="0">
                <a:solidFill>
                  <a:schemeClr val="accent1">
                    <a:lumMod val="60000"/>
                    <a:lumOff val="40000"/>
                  </a:schemeClr>
                </a:solidFill>
              </a:rPr>
              <a:t>phosphate</a:t>
            </a:r>
            <a:r>
              <a:rPr lang="en-US" dirty="0" smtClean="0"/>
              <a:t> is part of the backbone</a:t>
            </a:r>
          </a:p>
          <a:p>
            <a:r>
              <a:rPr lang="en-US" sz="2200" dirty="0"/>
              <a:t>Structure </a:t>
            </a:r>
            <a:r>
              <a:rPr lang="en-US" sz="2200" dirty="0" smtClean="0"/>
              <a:t>difference </a:t>
            </a:r>
            <a:r>
              <a:rPr lang="en-US" sz="2200" dirty="0"/>
              <a:t>with DNA</a:t>
            </a:r>
          </a:p>
          <a:p>
            <a:pPr lvl="1"/>
            <a:r>
              <a:rPr lang="en-US" dirty="0" smtClean="0"/>
              <a:t>the </a:t>
            </a:r>
            <a:r>
              <a:rPr lang="en-US" dirty="0" smtClean="0">
                <a:solidFill>
                  <a:srgbClr val="00FF00"/>
                </a:solidFill>
              </a:rPr>
              <a:t>nitrogenous base </a:t>
            </a:r>
            <a:r>
              <a:rPr lang="en-US" dirty="0">
                <a:solidFill>
                  <a:srgbClr val="00FF00"/>
                </a:solidFill>
              </a:rPr>
              <a:t>u</a:t>
            </a:r>
            <a:r>
              <a:rPr lang="en-US" dirty="0" smtClean="0">
                <a:solidFill>
                  <a:srgbClr val="00FF00"/>
                </a:solidFill>
              </a:rPr>
              <a:t>racil </a:t>
            </a:r>
            <a:r>
              <a:rPr lang="en-US" dirty="0">
                <a:solidFill>
                  <a:srgbClr val="00FF00"/>
                </a:solidFill>
              </a:rPr>
              <a:t>(U</a:t>
            </a:r>
            <a:r>
              <a:rPr lang="en-US" dirty="0" smtClean="0">
                <a:solidFill>
                  <a:srgbClr val="00FF00"/>
                </a:solidFill>
              </a:rPr>
              <a:t>)</a:t>
            </a:r>
            <a:r>
              <a:rPr lang="en-US" dirty="0" smtClean="0"/>
              <a:t> is used in RNA &amp; is the substitute for </a:t>
            </a:r>
            <a:r>
              <a:rPr lang="en-US" dirty="0" smtClean="0">
                <a:solidFill>
                  <a:schemeClr val="accent1">
                    <a:lumMod val="60000"/>
                    <a:lumOff val="40000"/>
                  </a:schemeClr>
                </a:solidFill>
              </a:rPr>
              <a:t>thymine</a:t>
            </a:r>
            <a:r>
              <a:rPr lang="en-US" dirty="0" smtClean="0"/>
              <a:t> (T) in DNA</a:t>
            </a:r>
          </a:p>
          <a:p>
            <a:pPr lvl="1"/>
            <a:r>
              <a:rPr lang="en-US" dirty="0" smtClean="0"/>
              <a:t>the pentose sugar is </a:t>
            </a:r>
            <a:r>
              <a:rPr lang="en-US" dirty="0" smtClean="0">
                <a:solidFill>
                  <a:srgbClr val="00FF00"/>
                </a:solidFill>
              </a:rPr>
              <a:t>ribose</a:t>
            </a:r>
            <a:r>
              <a:rPr lang="en-US" dirty="0" smtClean="0"/>
              <a:t> in RNA and </a:t>
            </a:r>
            <a:r>
              <a:rPr lang="en-US" dirty="0" smtClean="0">
                <a:solidFill>
                  <a:srgbClr val="FF0066"/>
                </a:solidFill>
              </a:rPr>
              <a:t>not </a:t>
            </a:r>
            <a:r>
              <a:rPr lang="en-US" dirty="0" smtClean="0">
                <a:solidFill>
                  <a:schemeClr val="accent1">
                    <a:lumMod val="60000"/>
                    <a:lumOff val="40000"/>
                  </a:schemeClr>
                </a:solidFill>
              </a:rPr>
              <a:t>2'-deoxyribose </a:t>
            </a:r>
            <a:r>
              <a:rPr lang="en-US" dirty="0" smtClean="0"/>
              <a:t>in DNA</a:t>
            </a:r>
          </a:p>
          <a:p>
            <a:r>
              <a:rPr lang="en-US" sz="2200" dirty="0" smtClean="0"/>
              <a:t>while DNA always remain in the nucleus, RNA in all its forms is exported from the nucleus to perform its function</a:t>
            </a:r>
            <a:endParaRPr lang="en-US" sz="2200" dirty="0"/>
          </a:p>
        </p:txBody>
      </p:sp>
      <p:sp>
        <p:nvSpPr>
          <p:cNvPr id="4" name="Slide Number Placeholder 3"/>
          <p:cNvSpPr>
            <a:spLocks noGrp="1"/>
          </p:cNvSpPr>
          <p:nvPr>
            <p:ph type="sldNum" sz="quarter" idx="10"/>
          </p:nvPr>
        </p:nvSpPr>
        <p:spPr/>
        <p:txBody>
          <a:bodyPr/>
          <a:lstStyle/>
          <a:p>
            <a:fld id="{65A78972-42FF-4505-B5D1-39D2043ACCC8}" type="slidenum">
              <a:rPr lang="en-US" smtClean="0"/>
              <a:t>13</a:t>
            </a:fld>
            <a:endParaRPr lang="en-US"/>
          </a:p>
        </p:txBody>
      </p:sp>
    </p:spTree>
    <p:extLst>
      <p:ext uri="{BB962C8B-B14F-4D97-AF65-F5344CB8AC3E}">
        <p14:creationId xmlns:p14="http://schemas.microsoft.com/office/powerpoint/2010/main" val="15651037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RNA Main Types &amp; Functions</a:t>
            </a:r>
            <a:endParaRPr lang="en-US" dirty="0"/>
          </a:p>
        </p:txBody>
      </p:sp>
      <p:sp>
        <p:nvSpPr>
          <p:cNvPr id="3" name="Content Placeholder 2"/>
          <p:cNvSpPr>
            <a:spLocks noGrp="1"/>
          </p:cNvSpPr>
          <p:nvPr>
            <p:ph idx="1"/>
          </p:nvPr>
        </p:nvSpPr>
        <p:spPr/>
        <p:txBody>
          <a:bodyPr/>
          <a:lstStyle/>
          <a:p>
            <a:pPr marL="0" indent="0">
              <a:buNone/>
            </a:pPr>
            <a:r>
              <a:rPr lang="en-US" sz="2000" dirty="0" smtClean="0"/>
              <a:t>Three types </a:t>
            </a:r>
            <a:r>
              <a:rPr lang="en-US" sz="2000" dirty="0"/>
              <a:t>of </a:t>
            </a:r>
            <a:r>
              <a:rPr lang="en-US" sz="2000" dirty="0" smtClean="0"/>
              <a:t>RNA, all of which are transcribed from DNA in the nucleus, processed, then exported from nucleus</a:t>
            </a:r>
            <a:endParaRPr lang="en-US" sz="2000" dirty="0"/>
          </a:p>
          <a:p>
            <a:pPr marL="0" indent="0">
              <a:buNone/>
            </a:pPr>
            <a:r>
              <a:rPr lang="en-US" sz="2200" dirty="0" smtClean="0">
                <a:solidFill>
                  <a:srgbClr val="00FF00"/>
                </a:solidFill>
              </a:rPr>
              <a:t>Messenger RNA </a:t>
            </a:r>
            <a:r>
              <a:rPr lang="en-US" sz="2200" dirty="0" smtClean="0"/>
              <a:t>(</a:t>
            </a:r>
            <a:r>
              <a:rPr lang="en-US" sz="2200" dirty="0" smtClean="0">
                <a:solidFill>
                  <a:srgbClr val="00FF00"/>
                </a:solidFill>
              </a:rPr>
              <a:t>mRNA</a:t>
            </a:r>
            <a:r>
              <a:rPr lang="en-US" sz="2200" dirty="0" smtClean="0"/>
              <a:t>)</a:t>
            </a:r>
          </a:p>
          <a:p>
            <a:pPr marL="0" indent="0">
              <a:buNone/>
            </a:pPr>
            <a:r>
              <a:rPr lang="en-US" sz="2000" dirty="0" smtClean="0"/>
              <a:t>contains the protein-coding type of gene, and is translated to form a polypeptide that is or becomes part of the complete functional protein</a:t>
            </a:r>
          </a:p>
          <a:p>
            <a:pPr marL="0" indent="0">
              <a:buNone/>
            </a:pPr>
            <a:r>
              <a:rPr lang="en-US" sz="2200" dirty="0" smtClean="0">
                <a:solidFill>
                  <a:srgbClr val="00FF00"/>
                </a:solidFill>
              </a:rPr>
              <a:t>Ribosomal RNA </a:t>
            </a:r>
            <a:r>
              <a:rPr lang="en-US" sz="2200" dirty="0" smtClean="0"/>
              <a:t>(</a:t>
            </a:r>
            <a:r>
              <a:rPr lang="en-US" sz="2200" dirty="0" err="1" smtClean="0">
                <a:solidFill>
                  <a:srgbClr val="00FF00"/>
                </a:solidFill>
              </a:rPr>
              <a:t>rRNA</a:t>
            </a:r>
            <a:r>
              <a:rPr lang="en-US" sz="2200" dirty="0" smtClean="0"/>
              <a:t>)</a:t>
            </a:r>
          </a:p>
          <a:p>
            <a:pPr marL="0" indent="0">
              <a:buNone/>
            </a:pPr>
            <a:r>
              <a:rPr lang="en-US" sz="2000" dirty="0" smtClean="0"/>
              <a:t>Ribosomes are made of two or three long RNA strands and a couple of dozen proteins:  </a:t>
            </a:r>
            <a:r>
              <a:rPr lang="en-US" sz="2000" dirty="0" err="1" smtClean="0"/>
              <a:t>rRNA</a:t>
            </a:r>
            <a:r>
              <a:rPr lang="en-US" sz="2000" dirty="0" smtClean="0"/>
              <a:t> is the RNA used to make ribosomes, and is heavily involved in protein synthesis</a:t>
            </a:r>
          </a:p>
          <a:p>
            <a:pPr marL="0" indent="0">
              <a:buNone/>
            </a:pPr>
            <a:r>
              <a:rPr lang="en-US" sz="2200" dirty="0" smtClean="0">
                <a:solidFill>
                  <a:srgbClr val="00FF00"/>
                </a:solidFill>
              </a:rPr>
              <a:t>Transfer RNA </a:t>
            </a:r>
            <a:r>
              <a:rPr lang="en-US" sz="2200" dirty="0" smtClean="0"/>
              <a:t>(</a:t>
            </a:r>
            <a:r>
              <a:rPr lang="en-US" sz="2200" dirty="0" err="1" smtClean="0">
                <a:solidFill>
                  <a:srgbClr val="00FF00"/>
                </a:solidFill>
              </a:rPr>
              <a:t>tRNA</a:t>
            </a:r>
            <a:r>
              <a:rPr lang="en-US" sz="2200" dirty="0" smtClean="0"/>
              <a:t>)</a:t>
            </a:r>
          </a:p>
          <a:p>
            <a:pPr marL="0" indent="0">
              <a:buNone/>
            </a:pPr>
            <a:r>
              <a:rPr lang="en-US" sz="2000" dirty="0" smtClean="0"/>
              <a:t>A cloverleaf-like short-length RNA that bonds with the amino acids that will become part of polypeptides during protein synthesis</a:t>
            </a:r>
            <a:endParaRPr lang="en-US" sz="2000" dirty="0"/>
          </a:p>
        </p:txBody>
      </p:sp>
      <p:sp>
        <p:nvSpPr>
          <p:cNvPr id="4" name="Slide Number Placeholder 3"/>
          <p:cNvSpPr>
            <a:spLocks noGrp="1"/>
          </p:cNvSpPr>
          <p:nvPr>
            <p:ph type="sldNum" sz="quarter" idx="10"/>
          </p:nvPr>
        </p:nvSpPr>
        <p:spPr/>
        <p:txBody>
          <a:bodyPr/>
          <a:lstStyle/>
          <a:p>
            <a:fld id="{65A78972-42FF-4505-B5D1-39D2043ACCC8}" type="slidenum">
              <a:rPr lang="en-US" smtClean="0"/>
              <a:t>14</a:t>
            </a:fld>
            <a:endParaRPr lang="en-US"/>
          </a:p>
        </p:txBody>
      </p:sp>
    </p:spTree>
    <p:extLst>
      <p:ext uri="{BB962C8B-B14F-4D97-AF65-F5344CB8AC3E}">
        <p14:creationId xmlns:p14="http://schemas.microsoft.com/office/powerpoint/2010/main" val="3779540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DNA &amp; RNA</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2181"/>
          <a:stretch/>
        </p:blipFill>
        <p:spPr bwMode="auto">
          <a:xfrm>
            <a:off x="223078" y="2147299"/>
            <a:ext cx="8580625" cy="197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5A78972-42FF-4505-B5D1-39D2043ACCC8}" type="slidenum">
              <a:rPr lang="en-US" smtClean="0"/>
              <a:t>15</a:t>
            </a:fld>
            <a:endParaRPr lang="en-US"/>
          </a:p>
        </p:txBody>
      </p:sp>
    </p:spTree>
    <p:extLst>
      <p:ext uri="{BB962C8B-B14F-4D97-AF65-F5344CB8AC3E}">
        <p14:creationId xmlns:p14="http://schemas.microsoft.com/office/powerpoint/2010/main" val="25080333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003515" y="1397530"/>
            <a:ext cx="3751017" cy="4732337"/>
          </a:xfrm>
        </p:spPr>
        <p:txBody>
          <a:bodyPr/>
          <a:lstStyle/>
          <a:p>
            <a:pPr marL="0" indent="0">
              <a:buNone/>
            </a:pPr>
            <a:r>
              <a:rPr lang="en-US" dirty="0" smtClean="0"/>
              <a:t>Hydrogen – Bonded Base Pairs in DNA</a:t>
            </a:r>
          </a:p>
          <a:p>
            <a:pPr marL="0" indent="0">
              <a:buNone/>
            </a:pPr>
            <a:endParaRPr lang="en-US" dirty="0"/>
          </a:p>
          <a:p>
            <a:pPr marL="0" indent="0">
              <a:buNone/>
            </a:pPr>
            <a:r>
              <a:rPr lang="en-US" dirty="0" smtClean="0"/>
              <a:t>summary</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657" y="277402"/>
            <a:ext cx="4520343" cy="6308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5A78972-42FF-4505-B5D1-39D2043ACCC8}" type="slidenum">
              <a:rPr lang="en-US" smtClean="0"/>
              <a:t>16</a:t>
            </a:fld>
            <a:endParaRPr lang="en-US"/>
          </a:p>
        </p:txBody>
      </p:sp>
    </p:spTree>
    <p:extLst>
      <p:ext uri="{BB962C8B-B14F-4D97-AF65-F5344CB8AC3E}">
        <p14:creationId xmlns:p14="http://schemas.microsoft.com/office/powerpoint/2010/main" val="37046989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439" y="292250"/>
            <a:ext cx="8407400" cy="762000"/>
          </a:xfrm>
        </p:spPr>
        <p:txBody>
          <a:bodyPr/>
          <a:lstStyle/>
          <a:p>
            <a:r>
              <a:rPr lang="en-US" dirty="0" smtClean="0"/>
              <a:t>Double Helix Features</a:t>
            </a:r>
            <a:endParaRPr lang="en-US" dirty="0"/>
          </a:p>
        </p:txBody>
      </p:sp>
      <p:sp>
        <p:nvSpPr>
          <p:cNvPr id="3" name="Content Placeholder 2"/>
          <p:cNvSpPr>
            <a:spLocks noGrp="1"/>
          </p:cNvSpPr>
          <p:nvPr>
            <p:ph idx="1"/>
          </p:nvPr>
        </p:nvSpPr>
        <p:spPr>
          <a:xfrm>
            <a:off x="353181" y="1153888"/>
            <a:ext cx="8390466" cy="5040084"/>
          </a:xfrm>
        </p:spPr>
        <p:txBody>
          <a:bodyPr/>
          <a:lstStyle/>
          <a:p>
            <a:r>
              <a:rPr lang="en-US" sz="2100" dirty="0" smtClean="0"/>
              <a:t>The helical formation of the two strands is such that they form a </a:t>
            </a:r>
            <a:r>
              <a:rPr lang="en-US" sz="2100" dirty="0" smtClean="0">
                <a:solidFill>
                  <a:srgbClr val="00FF00"/>
                </a:solidFill>
              </a:rPr>
              <a:t>major groove</a:t>
            </a:r>
            <a:r>
              <a:rPr lang="en-US" sz="2100" dirty="0" smtClean="0"/>
              <a:t> and </a:t>
            </a:r>
            <a:r>
              <a:rPr lang="en-US" sz="2100" dirty="0" smtClean="0">
                <a:solidFill>
                  <a:srgbClr val="00FF00"/>
                </a:solidFill>
              </a:rPr>
              <a:t>minor groove</a:t>
            </a:r>
          </a:p>
          <a:p>
            <a:r>
              <a:rPr lang="en-US" sz="2100" dirty="0" smtClean="0"/>
              <a:t>Proteins having various functions to regulate the reading, synthesis, and repair of DNA depend on differences in this groove formation</a:t>
            </a:r>
          </a:p>
          <a:p>
            <a:r>
              <a:rPr lang="en-US" sz="2100" dirty="0" smtClean="0"/>
              <a:t>The </a:t>
            </a:r>
            <a:r>
              <a:rPr lang="en-US" sz="2100" dirty="0" smtClean="0">
                <a:solidFill>
                  <a:schemeClr val="accent1">
                    <a:lumMod val="60000"/>
                    <a:lumOff val="40000"/>
                  </a:schemeClr>
                </a:solidFill>
              </a:rPr>
              <a:t>phosphate</a:t>
            </a:r>
            <a:r>
              <a:rPr lang="en-US" sz="2100" dirty="0" smtClean="0"/>
              <a:t> bonding of the </a:t>
            </a:r>
            <a:r>
              <a:rPr lang="en-US" sz="2100" dirty="0" smtClean="0">
                <a:solidFill>
                  <a:schemeClr val="accent1">
                    <a:lumMod val="60000"/>
                    <a:lumOff val="40000"/>
                  </a:schemeClr>
                </a:solidFill>
              </a:rPr>
              <a:t>pentose sugar </a:t>
            </a:r>
            <a:r>
              <a:rPr lang="en-US" sz="2100" dirty="0" smtClean="0"/>
              <a:t>(</a:t>
            </a:r>
            <a:r>
              <a:rPr lang="en-US" sz="2100" dirty="0" smtClean="0">
                <a:solidFill>
                  <a:schemeClr val="accent1">
                    <a:lumMod val="60000"/>
                    <a:lumOff val="40000"/>
                  </a:schemeClr>
                </a:solidFill>
              </a:rPr>
              <a:t>deoxyribose</a:t>
            </a:r>
            <a:r>
              <a:rPr lang="en-US" sz="2100" dirty="0" smtClean="0"/>
              <a:t>) is on hydroxyl functions of the </a:t>
            </a:r>
            <a:r>
              <a:rPr lang="en-US" sz="2100" dirty="0" smtClean="0">
                <a:solidFill>
                  <a:srgbClr val="00FF00"/>
                </a:solidFill>
              </a:rPr>
              <a:t>3'</a:t>
            </a:r>
            <a:r>
              <a:rPr lang="en-US" sz="2100" dirty="0" smtClean="0"/>
              <a:t> and </a:t>
            </a:r>
            <a:r>
              <a:rPr lang="en-US" sz="2100" dirty="0" smtClean="0">
                <a:solidFill>
                  <a:srgbClr val="00FF00"/>
                </a:solidFill>
              </a:rPr>
              <a:t>5' carbons</a:t>
            </a:r>
            <a:r>
              <a:rPr lang="en-US" sz="2100" dirty="0" smtClean="0"/>
              <a:t> of the sugar, and DNA shows a </a:t>
            </a:r>
            <a:r>
              <a:rPr lang="en-US" sz="2100" dirty="0" smtClean="0">
                <a:solidFill>
                  <a:schemeClr val="accent1">
                    <a:lumMod val="60000"/>
                    <a:lumOff val="40000"/>
                  </a:schemeClr>
                </a:solidFill>
              </a:rPr>
              <a:t>polarity</a:t>
            </a:r>
            <a:r>
              <a:rPr lang="en-US" sz="2100" dirty="0" smtClean="0"/>
              <a:t> in this regard</a:t>
            </a:r>
          </a:p>
          <a:p>
            <a:r>
              <a:rPr lang="en-US" sz="2100" dirty="0" smtClean="0"/>
              <a:t>The two strands that bond to form the double helix do so in </a:t>
            </a:r>
            <a:r>
              <a:rPr lang="en-US" sz="2100" dirty="0" smtClean="0">
                <a:solidFill>
                  <a:schemeClr val="accent1">
                    <a:lumMod val="60000"/>
                    <a:lumOff val="40000"/>
                  </a:schemeClr>
                </a:solidFill>
              </a:rPr>
              <a:t>antiparallel fashion</a:t>
            </a:r>
            <a:r>
              <a:rPr lang="en-US" sz="2100" dirty="0" smtClean="0"/>
              <a:t>: one strand has a directionality of 5'</a:t>
            </a:r>
            <a:r>
              <a:rPr lang="en-US" sz="2100" dirty="0" smtClean="0">
                <a:sym typeface="Wingdings" panose="05000000000000000000" pitchFamily="2" charset="2"/>
              </a:rPr>
              <a:t>3', and the H-bonding to the other strand is such that its 5'3' directionality proceeds in the opposite direction (an antiparallel directionality)</a:t>
            </a:r>
          </a:p>
          <a:p>
            <a:r>
              <a:rPr lang="en-US" sz="2100" dirty="0" smtClean="0">
                <a:sym typeface="Wingdings" panose="05000000000000000000" pitchFamily="2" charset="2"/>
              </a:rPr>
              <a:t>This antiparallel directionality in the strands has tremendous biological significance in the synthesis and utilization of DNA</a:t>
            </a:r>
            <a:endParaRPr lang="en-US" sz="2100" dirty="0"/>
          </a:p>
        </p:txBody>
      </p:sp>
      <p:sp>
        <p:nvSpPr>
          <p:cNvPr id="4" name="Slide Number Placeholder 3"/>
          <p:cNvSpPr>
            <a:spLocks noGrp="1"/>
          </p:cNvSpPr>
          <p:nvPr>
            <p:ph type="sldNum" sz="quarter" idx="10"/>
          </p:nvPr>
        </p:nvSpPr>
        <p:spPr/>
        <p:txBody>
          <a:bodyPr/>
          <a:lstStyle/>
          <a:p>
            <a:fld id="{65A78972-42FF-4505-B5D1-39D2043ACCC8}" type="slidenum">
              <a:rPr lang="en-US" smtClean="0"/>
              <a:t>17</a:t>
            </a:fld>
            <a:endParaRPr lang="en-US"/>
          </a:p>
        </p:txBody>
      </p:sp>
    </p:spTree>
    <p:extLst>
      <p:ext uri="{BB962C8B-B14F-4D97-AF65-F5344CB8AC3E}">
        <p14:creationId xmlns:p14="http://schemas.microsoft.com/office/powerpoint/2010/main" val="2772432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a:xfrm>
            <a:off x="6364794" y="1397530"/>
            <a:ext cx="2474405" cy="4732337"/>
          </a:xfrm>
        </p:spPr>
        <p:txBody>
          <a:bodyPr/>
          <a:lstStyle/>
          <a:p>
            <a:pPr marL="0" indent="0">
              <a:buNone/>
            </a:pPr>
            <a:r>
              <a:rPr lang="en-US" sz="1800" dirty="0" smtClean="0"/>
              <a:t>The 5-prime (5') and 3-prime (3') ends of DNA refer to the carbons on the deoxyribose sugar on the backbone, where the phosphate group connects in the polynucleotide</a:t>
            </a:r>
          </a:p>
          <a:p>
            <a:pPr marL="0" indent="0">
              <a:buNone/>
            </a:pPr>
            <a:endParaRPr lang="en-US" sz="1800" dirty="0"/>
          </a:p>
          <a:p>
            <a:pPr marL="0" indent="0">
              <a:buNone/>
            </a:pPr>
            <a:r>
              <a:rPr lang="en-US" sz="1800" dirty="0" smtClean="0"/>
              <a:t>This polarity has biological significance in the formation and maintenance of DNA</a:t>
            </a:r>
            <a:endParaRPr lang="en-US"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403" y="1687285"/>
            <a:ext cx="5954182" cy="4132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0"/>
          </p:nvPr>
        </p:nvSpPr>
        <p:spPr/>
        <p:txBody>
          <a:bodyPr/>
          <a:lstStyle/>
          <a:p>
            <a:fld id="{65A78972-42FF-4505-B5D1-39D2043ACCC8}" type="slidenum">
              <a:rPr lang="en-US" smtClean="0"/>
              <a:t>18</a:t>
            </a:fld>
            <a:endParaRPr lang="en-US"/>
          </a:p>
        </p:txBody>
      </p:sp>
    </p:spTree>
    <p:extLst>
      <p:ext uri="{BB962C8B-B14F-4D97-AF65-F5344CB8AC3E}">
        <p14:creationId xmlns:p14="http://schemas.microsoft.com/office/powerpoint/2010/main" val="9599777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DNA</a:t>
            </a:r>
            <a:endParaRPr lang="en-US" dirty="0"/>
          </a:p>
        </p:txBody>
      </p:sp>
      <p:sp>
        <p:nvSpPr>
          <p:cNvPr id="3" name="Content Placeholder 2"/>
          <p:cNvSpPr>
            <a:spLocks noGrp="1"/>
          </p:cNvSpPr>
          <p:nvPr>
            <p:ph idx="1"/>
          </p:nvPr>
        </p:nvSpPr>
        <p:spPr>
          <a:xfrm>
            <a:off x="364067" y="1208314"/>
            <a:ext cx="8390466" cy="4921553"/>
          </a:xfrm>
        </p:spPr>
        <p:txBody>
          <a:bodyPr/>
          <a:lstStyle/>
          <a:p>
            <a:r>
              <a:rPr lang="en-US" dirty="0" smtClean="0"/>
              <a:t>Watson </a:t>
            </a:r>
            <a:r>
              <a:rPr lang="en-US" dirty="0"/>
              <a:t>&amp; Crick originally suggested that all DNA follows a </a:t>
            </a:r>
            <a:r>
              <a:rPr lang="en-US" dirty="0" smtClean="0"/>
              <a:t>right-handed twisting helix</a:t>
            </a:r>
            <a:endParaRPr lang="en-US" dirty="0"/>
          </a:p>
          <a:p>
            <a:r>
              <a:rPr lang="en-US" dirty="0" smtClean="0"/>
              <a:t>25 years later (1979) scientists discovered DNA a </a:t>
            </a:r>
            <a:r>
              <a:rPr lang="en-US" dirty="0" err="1" smtClean="0">
                <a:solidFill>
                  <a:schemeClr val="accent1">
                    <a:lumMod val="60000"/>
                    <a:lumOff val="40000"/>
                  </a:schemeClr>
                </a:solidFill>
              </a:rPr>
              <a:t>lefthanded</a:t>
            </a:r>
            <a:r>
              <a:rPr lang="en-US" dirty="0" smtClean="0">
                <a:solidFill>
                  <a:schemeClr val="accent1">
                    <a:lumMod val="60000"/>
                    <a:lumOff val="40000"/>
                  </a:schemeClr>
                </a:solidFill>
              </a:rPr>
              <a:t> twisting DNA </a:t>
            </a:r>
            <a:r>
              <a:rPr lang="en-US" dirty="0" smtClean="0"/>
              <a:t>occurring in DNA segments (not the whole of the DNA)</a:t>
            </a:r>
          </a:p>
          <a:p>
            <a:r>
              <a:rPr lang="en-US" dirty="0" smtClean="0"/>
              <a:t>The classical conformation of DNA is called </a:t>
            </a:r>
            <a:r>
              <a:rPr lang="en-US" dirty="0" smtClean="0">
                <a:solidFill>
                  <a:srgbClr val="00FF00"/>
                </a:solidFill>
              </a:rPr>
              <a:t>B-DNA</a:t>
            </a:r>
            <a:r>
              <a:rPr lang="en-US" dirty="0" smtClean="0"/>
              <a:t>, with its </a:t>
            </a:r>
            <a:r>
              <a:rPr lang="en-US" dirty="0" smtClean="0">
                <a:solidFill>
                  <a:srgbClr val="FFFF00"/>
                </a:solidFill>
              </a:rPr>
              <a:t>major</a:t>
            </a:r>
            <a:r>
              <a:rPr lang="en-US" dirty="0" smtClean="0"/>
              <a:t> and </a:t>
            </a:r>
            <a:r>
              <a:rPr lang="en-US" dirty="0" smtClean="0">
                <a:solidFill>
                  <a:srgbClr val="FFFF00"/>
                </a:solidFill>
              </a:rPr>
              <a:t>minor grooves</a:t>
            </a:r>
          </a:p>
          <a:p>
            <a:r>
              <a:rPr lang="en-US" dirty="0" smtClean="0"/>
              <a:t>The left-handed twist of DNA shows a </a:t>
            </a:r>
            <a:r>
              <a:rPr lang="en-US" dirty="0">
                <a:solidFill>
                  <a:srgbClr val="FFFF00"/>
                </a:solidFill>
              </a:rPr>
              <a:t>sugar-phosphate backbone</a:t>
            </a:r>
            <a:r>
              <a:rPr lang="en-US" dirty="0"/>
              <a:t> </a:t>
            </a:r>
            <a:r>
              <a:rPr lang="en-US" dirty="0" smtClean="0"/>
              <a:t>with </a:t>
            </a:r>
            <a:r>
              <a:rPr lang="en-US" dirty="0" smtClean="0">
                <a:solidFill>
                  <a:schemeClr val="accent1">
                    <a:lumMod val="60000"/>
                    <a:lumOff val="40000"/>
                  </a:schemeClr>
                </a:solidFill>
              </a:rPr>
              <a:t>zig-</a:t>
            </a:r>
            <a:r>
              <a:rPr lang="en-US" dirty="0" err="1" smtClean="0">
                <a:solidFill>
                  <a:schemeClr val="accent1">
                    <a:lumMod val="60000"/>
                    <a:lumOff val="40000"/>
                  </a:schemeClr>
                </a:solidFill>
              </a:rPr>
              <a:t>zag</a:t>
            </a:r>
            <a:r>
              <a:rPr lang="en-US" dirty="0" smtClean="0">
                <a:solidFill>
                  <a:schemeClr val="accent1">
                    <a:lumMod val="60000"/>
                    <a:lumOff val="40000"/>
                  </a:schemeClr>
                </a:solidFill>
              </a:rPr>
              <a:t> pattern</a:t>
            </a:r>
            <a:r>
              <a:rPr lang="en-US" dirty="0" smtClean="0"/>
              <a:t>:  this is called </a:t>
            </a:r>
            <a:r>
              <a:rPr lang="en-US" dirty="0" smtClean="0">
                <a:solidFill>
                  <a:srgbClr val="00FF00"/>
                </a:solidFill>
              </a:rPr>
              <a:t>Z-DNA</a:t>
            </a:r>
          </a:p>
          <a:p>
            <a:r>
              <a:rPr lang="en-US" dirty="0" smtClean="0"/>
              <a:t>The ability to read (transcribe into RNA) </a:t>
            </a:r>
            <a:r>
              <a:rPr lang="en-US" dirty="0" smtClean="0">
                <a:solidFill>
                  <a:schemeClr val="accent1">
                    <a:lumMod val="60000"/>
                    <a:lumOff val="40000"/>
                  </a:schemeClr>
                </a:solidFill>
              </a:rPr>
              <a:t>Z-DNA</a:t>
            </a:r>
            <a:r>
              <a:rPr lang="en-US" dirty="0" smtClean="0"/>
              <a:t> is significantly </a:t>
            </a:r>
            <a:r>
              <a:rPr lang="en-US" dirty="0" smtClean="0">
                <a:solidFill>
                  <a:srgbClr val="FFFF00"/>
                </a:solidFill>
              </a:rPr>
              <a:t>reduced</a:t>
            </a:r>
            <a:r>
              <a:rPr lang="en-US" dirty="0" smtClean="0"/>
              <a:t>, so this may be a form of </a:t>
            </a:r>
            <a:r>
              <a:rPr lang="en-US" dirty="0" smtClean="0">
                <a:solidFill>
                  <a:srgbClr val="FFFF00"/>
                </a:solidFill>
              </a:rPr>
              <a:t>regulating</a:t>
            </a:r>
            <a:r>
              <a:rPr lang="en-US" dirty="0" smtClean="0"/>
              <a:t> what DNA is </a:t>
            </a:r>
            <a:r>
              <a:rPr lang="en-US" dirty="0" smtClean="0">
                <a:solidFill>
                  <a:srgbClr val="FFFF00"/>
                </a:solidFill>
              </a:rPr>
              <a:t>readable</a:t>
            </a:r>
            <a:endParaRPr lang="en-US" dirty="0">
              <a:solidFill>
                <a:srgbClr val="FFFF00"/>
              </a:solidFill>
            </a:endParaRPr>
          </a:p>
        </p:txBody>
      </p:sp>
      <p:sp>
        <p:nvSpPr>
          <p:cNvPr id="4" name="Slide Number Placeholder 3"/>
          <p:cNvSpPr>
            <a:spLocks noGrp="1"/>
          </p:cNvSpPr>
          <p:nvPr>
            <p:ph type="sldNum" sz="quarter" idx="10"/>
          </p:nvPr>
        </p:nvSpPr>
        <p:spPr/>
        <p:txBody>
          <a:bodyPr/>
          <a:lstStyle/>
          <a:p>
            <a:fld id="{65A78972-42FF-4505-B5D1-39D2043ACCC8}" type="slidenum">
              <a:rPr lang="en-US" smtClean="0"/>
              <a:t>19</a:t>
            </a:fld>
            <a:endParaRPr lang="en-US"/>
          </a:p>
        </p:txBody>
      </p:sp>
    </p:spTree>
    <p:extLst>
      <p:ext uri="{BB962C8B-B14F-4D97-AF65-F5344CB8AC3E}">
        <p14:creationId xmlns:p14="http://schemas.microsoft.com/office/powerpoint/2010/main" val="42373994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Objectives</a:t>
            </a:r>
            <a:endParaRPr lang="en-US"/>
          </a:p>
        </p:txBody>
      </p:sp>
      <p:sp>
        <p:nvSpPr>
          <p:cNvPr id="5" name="Content Placeholder 4"/>
          <p:cNvSpPr>
            <a:spLocks noGrp="1"/>
          </p:cNvSpPr>
          <p:nvPr>
            <p:ph idx="1"/>
          </p:nvPr>
        </p:nvSpPr>
        <p:spPr>
          <a:xfrm>
            <a:off x="364067" y="1222050"/>
            <a:ext cx="8390466" cy="4907818"/>
          </a:xfrm>
        </p:spPr>
        <p:txBody>
          <a:bodyPr/>
          <a:lstStyle/>
          <a:p>
            <a:r>
              <a:rPr lang="en-US" sz="2000" dirty="0"/>
              <a:t>Define </a:t>
            </a:r>
            <a:r>
              <a:rPr lang="en-US" sz="2000" dirty="0" smtClean="0">
                <a:solidFill>
                  <a:srgbClr val="00FF00"/>
                </a:solidFill>
              </a:rPr>
              <a:t>nucleotide</a:t>
            </a:r>
            <a:r>
              <a:rPr lang="en-US" sz="2000" dirty="0" smtClean="0"/>
              <a:t>, </a:t>
            </a:r>
            <a:r>
              <a:rPr lang="en-US" sz="2000" dirty="0" smtClean="0">
                <a:solidFill>
                  <a:srgbClr val="00FF00"/>
                </a:solidFill>
              </a:rPr>
              <a:t>nitrogenous bases</a:t>
            </a:r>
          </a:p>
          <a:p>
            <a:r>
              <a:rPr lang="en-US" sz="2000" dirty="0" smtClean="0"/>
              <a:t>Describe structure </a:t>
            </a:r>
            <a:r>
              <a:rPr lang="en-US" sz="2000" dirty="0"/>
              <a:t>of a nucleotide and list the types of nitrogen </a:t>
            </a:r>
            <a:r>
              <a:rPr lang="en-US" sz="2000" dirty="0" smtClean="0"/>
              <a:t>bases</a:t>
            </a:r>
            <a:endParaRPr lang="en-US" sz="2000" dirty="0"/>
          </a:p>
          <a:p>
            <a:r>
              <a:rPr lang="en-US" sz="2000" dirty="0" smtClean="0"/>
              <a:t>Compare </a:t>
            </a:r>
            <a:r>
              <a:rPr lang="en-US" sz="2000" dirty="0"/>
              <a:t>between DNA &amp; RNA and describe briefly their structure </a:t>
            </a:r>
            <a:r>
              <a:rPr lang="en-US" sz="2000" dirty="0" smtClean="0"/>
              <a:t>&amp; functions</a:t>
            </a:r>
          </a:p>
          <a:p>
            <a:r>
              <a:rPr lang="en-US" sz="2000" dirty="0" smtClean="0"/>
              <a:t>List </a:t>
            </a:r>
            <a:r>
              <a:rPr lang="en-US" sz="2000" dirty="0"/>
              <a:t>the types of RNA and </a:t>
            </a:r>
            <a:r>
              <a:rPr lang="en-US" sz="2000" dirty="0" smtClean="0"/>
              <a:t>know function </a:t>
            </a:r>
            <a:r>
              <a:rPr lang="en-US" sz="2000" dirty="0"/>
              <a:t>of each </a:t>
            </a:r>
            <a:r>
              <a:rPr lang="en-US" sz="2000" dirty="0" smtClean="0"/>
              <a:t>type</a:t>
            </a:r>
            <a:endParaRPr lang="en-US" sz="2000" dirty="0"/>
          </a:p>
          <a:p>
            <a:r>
              <a:rPr lang="en-US" sz="2000" dirty="0" smtClean="0"/>
              <a:t>Understand Chargaff's rule</a:t>
            </a:r>
            <a:endParaRPr lang="en-US" sz="2000" dirty="0"/>
          </a:p>
          <a:p>
            <a:r>
              <a:rPr lang="en-US" sz="2000" dirty="0" smtClean="0"/>
              <a:t>Describe double </a:t>
            </a:r>
            <a:r>
              <a:rPr lang="en-US" sz="2000" dirty="0"/>
              <a:t>helix of </a:t>
            </a:r>
            <a:r>
              <a:rPr lang="en-US" sz="2000" dirty="0" smtClean="0"/>
              <a:t>DNA</a:t>
            </a:r>
          </a:p>
          <a:p>
            <a:r>
              <a:rPr lang="en-US" sz="2000" dirty="0" smtClean="0"/>
              <a:t>Understand </a:t>
            </a:r>
            <a:r>
              <a:rPr lang="en-US" sz="2000" dirty="0"/>
              <a:t>terms </a:t>
            </a:r>
            <a:r>
              <a:rPr lang="en-US" sz="2000" dirty="0" smtClean="0">
                <a:solidFill>
                  <a:srgbClr val="00FF00"/>
                </a:solidFill>
              </a:rPr>
              <a:t>minor groove</a:t>
            </a:r>
            <a:r>
              <a:rPr lang="en-US" sz="2000" dirty="0" smtClean="0"/>
              <a:t>, </a:t>
            </a:r>
            <a:r>
              <a:rPr lang="en-US" sz="2000" dirty="0" smtClean="0">
                <a:solidFill>
                  <a:srgbClr val="00FF00"/>
                </a:solidFill>
              </a:rPr>
              <a:t>major groove</a:t>
            </a:r>
            <a:r>
              <a:rPr lang="en-US" sz="2000" dirty="0" smtClean="0"/>
              <a:t>, </a:t>
            </a:r>
            <a:r>
              <a:rPr lang="en-US" sz="2000" dirty="0" smtClean="0">
                <a:solidFill>
                  <a:srgbClr val="00FF00"/>
                </a:solidFill>
              </a:rPr>
              <a:t>B DNA</a:t>
            </a:r>
            <a:r>
              <a:rPr lang="en-US" sz="2000" dirty="0" smtClean="0"/>
              <a:t>, </a:t>
            </a:r>
            <a:r>
              <a:rPr lang="en-US" sz="2000" dirty="0" smtClean="0">
                <a:solidFill>
                  <a:srgbClr val="00FF00"/>
                </a:solidFill>
              </a:rPr>
              <a:t>Z DNA</a:t>
            </a:r>
          </a:p>
          <a:p>
            <a:r>
              <a:rPr lang="en-US" sz="2000" dirty="0" smtClean="0"/>
              <a:t>Describe the term </a:t>
            </a:r>
            <a:r>
              <a:rPr lang="en-US" sz="2000" dirty="0" smtClean="0">
                <a:solidFill>
                  <a:srgbClr val="00FF00"/>
                </a:solidFill>
              </a:rPr>
              <a:t>genome</a:t>
            </a:r>
            <a:endParaRPr lang="en-US" sz="2000" dirty="0" smtClean="0"/>
          </a:p>
          <a:p>
            <a:r>
              <a:rPr lang="en-US" sz="2000" dirty="0" smtClean="0"/>
              <a:t>Describe </a:t>
            </a:r>
            <a:r>
              <a:rPr lang="en-US" sz="2000" dirty="0"/>
              <a:t>briefly the structure and replication of </a:t>
            </a:r>
            <a:r>
              <a:rPr lang="en-US" sz="2000" dirty="0" smtClean="0"/>
              <a:t>chromosomes</a:t>
            </a:r>
            <a:endParaRPr lang="en-US" sz="2000" dirty="0"/>
          </a:p>
          <a:p>
            <a:r>
              <a:rPr lang="en-US" sz="2000" dirty="0" smtClean="0"/>
              <a:t>Define </a:t>
            </a:r>
            <a:r>
              <a:rPr lang="en-US" sz="2000" dirty="0"/>
              <a:t>the </a:t>
            </a:r>
            <a:r>
              <a:rPr lang="en-US" sz="2000" dirty="0" smtClean="0"/>
              <a:t>terms </a:t>
            </a:r>
            <a:r>
              <a:rPr lang="en-US" sz="2000" dirty="0" smtClean="0">
                <a:solidFill>
                  <a:srgbClr val="00FF00"/>
                </a:solidFill>
              </a:rPr>
              <a:t>nucleosome</a:t>
            </a:r>
            <a:r>
              <a:rPr lang="en-US" sz="2000" dirty="0" smtClean="0"/>
              <a:t>, </a:t>
            </a:r>
            <a:r>
              <a:rPr lang="en-US" sz="2000" dirty="0" smtClean="0">
                <a:solidFill>
                  <a:srgbClr val="00FF00"/>
                </a:solidFill>
              </a:rPr>
              <a:t>solenoid</a:t>
            </a:r>
            <a:r>
              <a:rPr lang="en-US" sz="2000" dirty="0" smtClean="0"/>
              <a:t>, </a:t>
            </a:r>
            <a:r>
              <a:rPr lang="en-US" sz="2000" dirty="0" smtClean="0">
                <a:solidFill>
                  <a:srgbClr val="00FF00"/>
                </a:solidFill>
              </a:rPr>
              <a:t>centromere</a:t>
            </a:r>
            <a:r>
              <a:rPr lang="en-US" sz="2000" dirty="0" smtClean="0"/>
              <a:t>, </a:t>
            </a:r>
            <a:r>
              <a:rPr lang="en-US" sz="2000" dirty="0" smtClean="0">
                <a:solidFill>
                  <a:srgbClr val="00FF00"/>
                </a:solidFill>
              </a:rPr>
              <a:t>replication bubble</a:t>
            </a:r>
            <a:r>
              <a:rPr lang="en-US" sz="2000" dirty="0" smtClean="0"/>
              <a:t>, </a:t>
            </a:r>
            <a:r>
              <a:rPr lang="en-US" sz="2000" dirty="0" smtClean="0">
                <a:solidFill>
                  <a:srgbClr val="00FF00"/>
                </a:solidFill>
              </a:rPr>
              <a:t>RNA primer</a:t>
            </a:r>
            <a:endParaRPr lang="en-US" sz="2000" dirty="0">
              <a:solidFill>
                <a:srgbClr val="00FF00"/>
              </a:solidFill>
            </a:endParaRPr>
          </a:p>
        </p:txBody>
      </p:sp>
      <p:sp>
        <p:nvSpPr>
          <p:cNvPr id="2" name="Slide Number Placeholder 1"/>
          <p:cNvSpPr>
            <a:spLocks noGrp="1"/>
          </p:cNvSpPr>
          <p:nvPr>
            <p:ph type="sldNum" sz="quarter" idx="10"/>
          </p:nvPr>
        </p:nvSpPr>
        <p:spPr/>
        <p:txBody>
          <a:bodyPr/>
          <a:lstStyle/>
          <a:p>
            <a:fld id="{65A78972-42FF-4505-B5D1-39D2043ACCC8}" type="slidenum">
              <a:rPr lang="en-US" smtClean="0"/>
              <a:t>2</a:t>
            </a:fld>
            <a:endParaRPr lang="en-US"/>
          </a:p>
        </p:txBody>
      </p:sp>
    </p:spTree>
    <p:extLst>
      <p:ext uri="{BB962C8B-B14F-4D97-AF65-F5344CB8AC3E}">
        <p14:creationId xmlns:p14="http://schemas.microsoft.com/office/powerpoint/2010/main" val="33581870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5799" y="401107"/>
            <a:ext cx="2980267" cy="762000"/>
          </a:xfrm>
        </p:spPr>
        <p:txBody>
          <a:bodyPr/>
          <a:lstStyle/>
          <a:p>
            <a:endParaRPr lang="en-US" dirty="0"/>
          </a:p>
        </p:txBody>
      </p:sp>
      <p:sp>
        <p:nvSpPr>
          <p:cNvPr id="3" name="Content Placeholder 2"/>
          <p:cNvSpPr>
            <a:spLocks noGrp="1"/>
          </p:cNvSpPr>
          <p:nvPr>
            <p:ph idx="1"/>
          </p:nvPr>
        </p:nvSpPr>
        <p:spPr>
          <a:xfrm>
            <a:off x="5765799" y="1397530"/>
            <a:ext cx="2988733" cy="4732337"/>
          </a:xfrm>
        </p:spPr>
        <p:txBody>
          <a:bodyPr/>
          <a:lstStyle/>
          <a:p>
            <a:pPr marL="0" indent="0">
              <a:buNone/>
            </a:pPr>
            <a:r>
              <a:rPr lang="en-US" sz="1800" dirty="0" smtClean="0"/>
              <a:t>Comparing B-DNA (classical right-hand twisting helix) to Z-DNA (zig-</a:t>
            </a:r>
            <a:r>
              <a:rPr lang="en-US" sz="1800" dirty="0" err="1" smtClean="0"/>
              <a:t>zag</a:t>
            </a:r>
            <a:r>
              <a:rPr lang="en-US" sz="1800" dirty="0" smtClean="0"/>
              <a:t> left-hand twist)</a:t>
            </a:r>
            <a:endParaRPr lang="en-US" sz="1800" dirty="0"/>
          </a:p>
        </p:txBody>
      </p:sp>
      <p:sp>
        <p:nvSpPr>
          <p:cNvPr id="4" name="Slide Number Placeholder 3"/>
          <p:cNvSpPr>
            <a:spLocks noGrp="1"/>
          </p:cNvSpPr>
          <p:nvPr>
            <p:ph type="sldNum" sz="quarter" idx="10"/>
          </p:nvPr>
        </p:nvSpPr>
        <p:spPr/>
        <p:txBody>
          <a:bodyPr/>
          <a:lstStyle/>
          <a:p>
            <a:fld id="{65A78972-42FF-4505-B5D1-39D2043ACCC8}" type="slidenum">
              <a:rPr lang="en-US" smtClean="0"/>
              <a:t>20</a:t>
            </a:fld>
            <a:endParaRPr lang="en-US" dirty="0"/>
          </a:p>
        </p:txBody>
      </p:sp>
      <p:sp>
        <p:nvSpPr>
          <p:cNvPr id="7" name="Rectangle 6"/>
          <p:cNvSpPr/>
          <p:nvPr/>
        </p:nvSpPr>
        <p:spPr>
          <a:xfrm>
            <a:off x="5765800" y="2671750"/>
            <a:ext cx="2006600" cy="3898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765800" y="2998909"/>
            <a:ext cx="1803400" cy="3381375"/>
          </a:xfrm>
          <a:prstGeom prst="rect">
            <a:avLst/>
          </a:prstGeom>
          <a:noFill/>
          <a:ln w="9525">
            <a:noFill/>
            <a:miter lim="800000"/>
            <a:headEnd/>
            <a:tailEnd/>
          </a:ln>
          <a:effec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179" y="436550"/>
            <a:ext cx="4781550" cy="6134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69978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66609"/>
            <a:ext cx="8407400" cy="830997"/>
          </a:xfrm>
        </p:spPr>
        <p:txBody>
          <a:bodyPr/>
          <a:lstStyle/>
          <a:p>
            <a:r>
              <a:rPr lang="en-US" sz="4800" dirty="0"/>
              <a:t>DNA Denaturation</a:t>
            </a:r>
          </a:p>
        </p:txBody>
      </p:sp>
      <p:sp>
        <p:nvSpPr>
          <p:cNvPr id="3" name="Content Placeholder 2"/>
          <p:cNvSpPr>
            <a:spLocks noGrp="1"/>
          </p:cNvSpPr>
          <p:nvPr>
            <p:ph idx="1"/>
          </p:nvPr>
        </p:nvSpPr>
        <p:spPr>
          <a:xfrm>
            <a:off x="364067" y="1143000"/>
            <a:ext cx="8390466" cy="4986867"/>
          </a:xfrm>
        </p:spPr>
        <p:txBody>
          <a:bodyPr/>
          <a:lstStyle/>
          <a:p>
            <a:r>
              <a:rPr lang="en-US" dirty="0" smtClean="0"/>
              <a:t>The hydrogen bonding between bases of the DNA strands holds them in the double helix</a:t>
            </a:r>
          </a:p>
          <a:p>
            <a:r>
              <a:rPr lang="en-US" dirty="0" smtClean="0"/>
              <a:t>We know that H-bonding is a weaker form of chemical bonding: it holds H</a:t>
            </a:r>
            <a:r>
              <a:rPr lang="en-US" baseline="-25000" dirty="0" smtClean="0"/>
              <a:t>2</a:t>
            </a:r>
            <a:r>
              <a:rPr lang="en-US" dirty="0" smtClean="0"/>
              <a:t>O molecules together to form liquids (water), but with temperature increases, these bonds can be broken</a:t>
            </a:r>
          </a:p>
          <a:p>
            <a:r>
              <a:rPr lang="en-US" dirty="0" smtClean="0"/>
              <a:t>Indeed, if DNA is present in near-boiling water, the H-bonds are broken and two separated single strands form with the double helix broken:  this is called </a:t>
            </a:r>
            <a:r>
              <a:rPr lang="en-US" dirty="0" smtClean="0">
                <a:solidFill>
                  <a:srgbClr val="00FF00"/>
                </a:solidFill>
              </a:rPr>
              <a:t>denaturation</a:t>
            </a:r>
          </a:p>
        </p:txBody>
      </p:sp>
      <p:sp>
        <p:nvSpPr>
          <p:cNvPr id="4" name="Slide Number Placeholder 3"/>
          <p:cNvSpPr>
            <a:spLocks noGrp="1"/>
          </p:cNvSpPr>
          <p:nvPr>
            <p:ph type="sldNum" sz="quarter" idx="10"/>
          </p:nvPr>
        </p:nvSpPr>
        <p:spPr/>
        <p:txBody>
          <a:bodyPr/>
          <a:lstStyle/>
          <a:p>
            <a:fld id="{65A78972-42FF-4505-B5D1-39D2043ACCC8}" type="slidenum">
              <a:rPr lang="en-US" smtClean="0"/>
              <a:t>21</a:t>
            </a:fld>
            <a:endParaRPr lang="en-US"/>
          </a:p>
        </p:txBody>
      </p:sp>
    </p:spTree>
    <p:extLst>
      <p:ext uri="{BB962C8B-B14F-4D97-AF65-F5344CB8AC3E}">
        <p14:creationId xmlns:p14="http://schemas.microsoft.com/office/powerpoint/2010/main" val="22224129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1324" y="335793"/>
            <a:ext cx="8407400" cy="762000"/>
          </a:xfrm>
        </p:spPr>
        <p:txBody>
          <a:bodyPr/>
          <a:lstStyle/>
          <a:p>
            <a:r>
              <a:rPr lang="en-US" dirty="0" smtClean="0"/>
              <a:t>T</a:t>
            </a:r>
            <a:r>
              <a:rPr lang="en-US" baseline="-25000" dirty="0" smtClean="0"/>
              <a:t>m</a:t>
            </a:r>
            <a:r>
              <a:rPr lang="en-US" dirty="0" smtClean="0"/>
              <a:t>: Melting Temperature</a:t>
            </a:r>
            <a:endParaRPr lang="en-US" dirty="0"/>
          </a:p>
        </p:txBody>
      </p:sp>
      <p:sp>
        <p:nvSpPr>
          <p:cNvPr id="3" name="Content Placeholder 2"/>
          <p:cNvSpPr>
            <a:spLocks noGrp="1"/>
          </p:cNvSpPr>
          <p:nvPr>
            <p:ph idx="1"/>
          </p:nvPr>
        </p:nvSpPr>
        <p:spPr>
          <a:xfrm>
            <a:off x="364067" y="1132115"/>
            <a:ext cx="8390466" cy="4997754"/>
          </a:xfrm>
        </p:spPr>
        <p:txBody>
          <a:bodyPr/>
          <a:lstStyle/>
          <a:p>
            <a:r>
              <a:rPr lang="en-US" sz="2000" dirty="0" smtClean="0"/>
              <a:t>Scientists </a:t>
            </a:r>
            <a:r>
              <a:rPr lang="en-US" sz="2000" dirty="0"/>
              <a:t>use reversible heat-denaturation of DNA to determine base </a:t>
            </a:r>
            <a:r>
              <a:rPr lang="en-US" sz="2000" dirty="0" smtClean="0"/>
              <a:t>composition of DNA and for other experiments with DNA</a:t>
            </a:r>
            <a:endParaRPr lang="en-US" sz="2000" dirty="0"/>
          </a:p>
          <a:p>
            <a:r>
              <a:rPr lang="en-US" sz="2000" dirty="0" smtClean="0"/>
              <a:t>The temperature at which a segment of DNA "melts" (denatures) is a function of the number of GC and AT pairs and is called the </a:t>
            </a:r>
            <a:r>
              <a:rPr lang="en-US" sz="2000" dirty="0" smtClean="0">
                <a:solidFill>
                  <a:srgbClr val="00FF00"/>
                </a:solidFill>
              </a:rPr>
              <a:t>melting temperature</a:t>
            </a:r>
            <a:r>
              <a:rPr lang="en-US" sz="2000" dirty="0" smtClean="0"/>
              <a:t> (symbolized </a:t>
            </a:r>
            <a:r>
              <a:rPr lang="en-US" sz="2000" dirty="0" smtClean="0">
                <a:solidFill>
                  <a:srgbClr val="00FF00"/>
                </a:solidFill>
              </a:rPr>
              <a:t>T</a:t>
            </a:r>
            <a:r>
              <a:rPr lang="en-US" sz="2000" baseline="-25000" dirty="0" smtClean="0">
                <a:solidFill>
                  <a:srgbClr val="00FF00"/>
                </a:solidFill>
              </a:rPr>
              <a:t>m</a:t>
            </a:r>
            <a:r>
              <a:rPr lang="en-US" sz="2000" dirty="0" smtClean="0"/>
              <a:t>)</a:t>
            </a:r>
          </a:p>
          <a:p>
            <a:r>
              <a:rPr lang="en-US" sz="2000" dirty="0" smtClean="0"/>
              <a:t>GC pairs are held together by 3 H-bonds, and AT by</a:t>
            </a:r>
            <a:br>
              <a:rPr lang="en-US" sz="2000" dirty="0" smtClean="0"/>
            </a:br>
            <a:r>
              <a:rPr lang="en-US" sz="2000" dirty="0" smtClean="0"/>
              <a:t>2-H-bonds: thus a DNA segment with a higher %GC will be expected to melt at a higher temperature, since it takes more energy to denature it</a:t>
            </a:r>
            <a:endParaRPr lang="en-US" sz="2000" dirty="0"/>
          </a:p>
          <a:p>
            <a:r>
              <a:rPr lang="en-US" sz="1800" dirty="0" smtClean="0"/>
              <a:t>The </a:t>
            </a:r>
            <a:r>
              <a:rPr lang="en-US" sz="1800" dirty="0" smtClean="0">
                <a:solidFill>
                  <a:srgbClr val="00FF00"/>
                </a:solidFill>
              </a:rPr>
              <a:t>absorption</a:t>
            </a:r>
            <a:r>
              <a:rPr lang="en-US" sz="1800" dirty="0" smtClean="0"/>
              <a:t> of DNA at </a:t>
            </a:r>
            <a:r>
              <a:rPr lang="en-US" sz="1800" dirty="0" smtClean="0">
                <a:solidFill>
                  <a:srgbClr val="00FF00"/>
                </a:solidFill>
              </a:rPr>
              <a:t>260 nm </a:t>
            </a:r>
            <a:r>
              <a:rPr lang="en-US" sz="1800" dirty="0" smtClean="0"/>
              <a:t>(UV) light </a:t>
            </a:r>
            <a:r>
              <a:rPr lang="en-US" sz="1800" dirty="0" smtClean="0">
                <a:solidFill>
                  <a:schemeClr val="accent1">
                    <a:lumMod val="60000"/>
                    <a:lumOff val="40000"/>
                  </a:schemeClr>
                </a:solidFill>
              </a:rPr>
              <a:t>increases</a:t>
            </a:r>
            <a:r>
              <a:rPr lang="en-US" sz="1800" dirty="0" smtClean="0"/>
              <a:t> when it goes from </a:t>
            </a:r>
            <a:r>
              <a:rPr lang="en-US" sz="1800" dirty="0" smtClean="0">
                <a:solidFill>
                  <a:srgbClr val="FFFF00"/>
                </a:solidFill>
              </a:rPr>
              <a:t>double-stranded</a:t>
            </a:r>
            <a:r>
              <a:rPr lang="en-US" sz="1800" dirty="0" smtClean="0"/>
              <a:t> to </a:t>
            </a:r>
            <a:r>
              <a:rPr lang="en-US" sz="1800" dirty="0" smtClean="0">
                <a:solidFill>
                  <a:srgbClr val="FFFF00"/>
                </a:solidFill>
              </a:rPr>
              <a:t>single-stranded</a:t>
            </a:r>
            <a:r>
              <a:rPr lang="en-US" sz="1800" dirty="0" smtClean="0"/>
              <a:t>:  thus it is possible to follow a 260 nm vs. temperature </a:t>
            </a:r>
            <a:r>
              <a:rPr lang="en-US" sz="1800" dirty="0" smtClean="0">
                <a:solidFill>
                  <a:srgbClr val="FFFF00"/>
                </a:solidFill>
              </a:rPr>
              <a:t>plot</a:t>
            </a:r>
            <a:r>
              <a:rPr lang="en-US" sz="1800" dirty="0" smtClean="0"/>
              <a:t> for different DNA segments and see different T</a:t>
            </a:r>
            <a:r>
              <a:rPr lang="en-US" sz="1800" baseline="-25000" dirty="0" smtClean="0"/>
              <a:t>m</a:t>
            </a:r>
            <a:r>
              <a:rPr lang="en-US" sz="1800" dirty="0" smtClean="0"/>
              <a:t> values for each</a:t>
            </a:r>
          </a:p>
          <a:p>
            <a:r>
              <a:rPr lang="en-US" sz="1800" dirty="0" smtClean="0"/>
              <a:t>DNA can </a:t>
            </a:r>
            <a:r>
              <a:rPr lang="en-US" sz="1800" dirty="0" err="1" smtClean="0">
                <a:solidFill>
                  <a:srgbClr val="00FF00"/>
                </a:solidFill>
              </a:rPr>
              <a:t>renature</a:t>
            </a:r>
            <a:r>
              <a:rPr lang="en-US" sz="1800" dirty="0" smtClean="0">
                <a:solidFill>
                  <a:srgbClr val="00FF00"/>
                </a:solidFill>
              </a:rPr>
              <a:t> </a:t>
            </a:r>
            <a:r>
              <a:rPr lang="en-US" sz="1800" dirty="0" smtClean="0"/>
              <a:t>its two strands as the temperature of the solution </a:t>
            </a:r>
            <a:r>
              <a:rPr lang="en-US" sz="1800" dirty="0" smtClean="0">
                <a:solidFill>
                  <a:srgbClr val="FFFF00"/>
                </a:solidFill>
              </a:rPr>
              <a:t>falls</a:t>
            </a:r>
            <a:r>
              <a:rPr lang="en-US" sz="1800" dirty="0" smtClean="0"/>
              <a:t>: in many cases, it </a:t>
            </a:r>
            <a:r>
              <a:rPr lang="en-US" sz="1800" dirty="0" err="1" smtClean="0"/>
              <a:t>renatures</a:t>
            </a:r>
            <a:r>
              <a:rPr lang="en-US" sz="1800" dirty="0" smtClean="0"/>
              <a:t> fully when DNA segments are </a:t>
            </a:r>
            <a:r>
              <a:rPr lang="en-US" sz="1800" dirty="0" smtClean="0">
                <a:solidFill>
                  <a:srgbClr val="FFFF00"/>
                </a:solidFill>
              </a:rPr>
              <a:t>short</a:t>
            </a:r>
            <a:r>
              <a:rPr lang="en-US" sz="1800" dirty="0" smtClean="0"/>
              <a:t>, but with </a:t>
            </a:r>
            <a:r>
              <a:rPr lang="en-US" sz="1800" dirty="0" smtClean="0">
                <a:solidFill>
                  <a:srgbClr val="FFFF00"/>
                </a:solidFill>
              </a:rPr>
              <a:t>long</a:t>
            </a:r>
            <a:r>
              <a:rPr lang="en-US" sz="1800" dirty="0" smtClean="0"/>
              <a:t> segments, the </a:t>
            </a:r>
            <a:r>
              <a:rPr lang="en-US" sz="1800" dirty="0" err="1" smtClean="0">
                <a:solidFill>
                  <a:srgbClr val="FFFF00"/>
                </a:solidFill>
              </a:rPr>
              <a:t>renaturation</a:t>
            </a:r>
            <a:r>
              <a:rPr lang="en-US" sz="1800" dirty="0" smtClean="0"/>
              <a:t> is not to original state and can involve </a:t>
            </a:r>
            <a:r>
              <a:rPr lang="en-US" sz="1800" dirty="0" err="1" smtClean="0">
                <a:solidFill>
                  <a:schemeClr val="accent1">
                    <a:lumMod val="60000"/>
                    <a:lumOff val="40000"/>
                  </a:schemeClr>
                </a:solidFill>
              </a:rPr>
              <a:t>mispairing</a:t>
            </a:r>
            <a:endParaRPr lang="en-US" sz="1800" dirty="0">
              <a:solidFill>
                <a:schemeClr val="accent1">
                  <a:lumMod val="60000"/>
                  <a:lumOff val="40000"/>
                </a:schemeClr>
              </a:solidFill>
            </a:endParaRPr>
          </a:p>
        </p:txBody>
      </p:sp>
      <p:sp>
        <p:nvSpPr>
          <p:cNvPr id="4" name="Slide Number Placeholder 3"/>
          <p:cNvSpPr>
            <a:spLocks noGrp="1"/>
          </p:cNvSpPr>
          <p:nvPr>
            <p:ph type="sldNum" sz="quarter" idx="10"/>
          </p:nvPr>
        </p:nvSpPr>
        <p:spPr/>
        <p:txBody>
          <a:bodyPr/>
          <a:lstStyle/>
          <a:p>
            <a:fld id="{65A78972-42FF-4505-B5D1-39D2043ACCC8}" type="slidenum">
              <a:rPr lang="en-US" smtClean="0"/>
              <a:t>22</a:t>
            </a:fld>
            <a:endParaRPr lang="en-US"/>
          </a:p>
        </p:txBody>
      </p:sp>
    </p:spTree>
    <p:extLst>
      <p:ext uri="{BB962C8B-B14F-4D97-AF65-F5344CB8AC3E}">
        <p14:creationId xmlns:p14="http://schemas.microsoft.com/office/powerpoint/2010/main" val="307186817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505199" y="2538881"/>
            <a:ext cx="5249333" cy="4090519"/>
          </a:xfrm>
        </p:spPr>
        <p:txBody>
          <a:bodyPr/>
          <a:lstStyle/>
          <a:p>
            <a:r>
              <a:rPr lang="en-US" sz="1600" dirty="0" smtClean="0">
                <a:latin typeface="+mj-lt"/>
              </a:rPr>
              <a:t>The figure above shows the principle of how a UV or visible light spectrophotometer works for looking at the optical properties of molecules, such as detecting the difference between DNA that is denatured or not </a:t>
            </a:r>
          </a:p>
          <a:p>
            <a:r>
              <a:rPr lang="en-US" sz="1600" dirty="0" smtClean="0">
                <a:latin typeface="+mj-lt"/>
              </a:rPr>
              <a:t>Denatured or single-stranded DNA absorbs at 260 nm more than double stranded DNA, as shown in the plot at top left.  The midpoint of the transition or change in absorption of 260 nm from </a:t>
            </a:r>
            <a:r>
              <a:rPr lang="en-US" sz="1600" dirty="0" err="1" smtClean="0">
                <a:latin typeface="+mj-lt"/>
              </a:rPr>
              <a:t>ss</a:t>
            </a:r>
            <a:r>
              <a:rPr lang="en-US" sz="1600" dirty="0" smtClean="0">
                <a:latin typeface="+mj-lt"/>
              </a:rPr>
              <a:t> DNA to ds DNA is called the "melting temperature" or Tm</a:t>
            </a:r>
          </a:p>
          <a:p>
            <a:r>
              <a:rPr lang="en-US" sz="1600" dirty="0" smtClean="0">
                <a:latin typeface="+mj-lt"/>
              </a:rPr>
              <a:t>At left, you can see different sequences of DNA with different base compositions (%GC/%AT) with different melting temperatures (%</a:t>
            </a:r>
            <a:r>
              <a:rPr lang="en-US" sz="1600" dirty="0" err="1" smtClean="0">
                <a:latin typeface="+mj-lt"/>
              </a:rPr>
              <a:t>hyperchromicity</a:t>
            </a:r>
            <a:r>
              <a:rPr lang="en-US" sz="1600" dirty="0" smtClean="0">
                <a:latin typeface="+mj-lt"/>
              </a:rPr>
              <a:t> is just another way of looking at "absorption at 260 nm")</a:t>
            </a:r>
            <a:br>
              <a:rPr lang="en-US" sz="1600" dirty="0" smtClean="0">
                <a:latin typeface="+mj-lt"/>
              </a:rPr>
            </a:br>
            <a:r>
              <a:rPr lang="en-US" sz="1600" u="sng" dirty="0" smtClean="0">
                <a:solidFill>
                  <a:srgbClr val="00FF00"/>
                </a:solidFill>
                <a:latin typeface="+mj-lt"/>
              </a:rPr>
              <a:t>Can you tell which have the higher %GC content??</a:t>
            </a:r>
          </a:p>
        </p:txBody>
      </p:sp>
      <p:pic>
        <p:nvPicPr>
          <p:cNvPr id="1026" name="Picture 2" descr="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18" y="3427286"/>
            <a:ext cx="3229882" cy="28016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nptel.ac.in/courses/102103044/module2/lec5/images/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03" y="222704"/>
            <a:ext cx="2943225" cy="2838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nptel.ac.in/courses/102103044/module2/lec5/images/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8600" y="222705"/>
            <a:ext cx="4144736" cy="231617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fld id="{65A78972-42FF-4505-B5D1-39D2043ACCC8}" type="slidenum">
              <a:rPr lang="en-US" smtClean="0"/>
              <a:t>23</a:t>
            </a:fld>
            <a:endParaRPr lang="en-US"/>
          </a:p>
        </p:txBody>
      </p:sp>
    </p:spTree>
    <p:extLst>
      <p:ext uri="{BB962C8B-B14F-4D97-AF65-F5344CB8AC3E}">
        <p14:creationId xmlns:p14="http://schemas.microsoft.com/office/powerpoint/2010/main" val="34160221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53" y="290409"/>
            <a:ext cx="8407400" cy="830997"/>
          </a:xfrm>
        </p:spPr>
        <p:txBody>
          <a:bodyPr/>
          <a:lstStyle/>
          <a:p>
            <a:r>
              <a:rPr lang="en-US" sz="4800" dirty="0" smtClean="0"/>
              <a:t>Breaking the Double Helix</a:t>
            </a:r>
            <a:endParaRPr lang="en-US" sz="4800" dirty="0"/>
          </a:p>
        </p:txBody>
      </p:sp>
      <p:sp>
        <p:nvSpPr>
          <p:cNvPr id="3" name="Content Placeholder 2"/>
          <p:cNvSpPr>
            <a:spLocks noGrp="1"/>
          </p:cNvSpPr>
          <p:nvPr>
            <p:ph idx="1"/>
          </p:nvPr>
        </p:nvSpPr>
        <p:spPr>
          <a:xfrm>
            <a:off x="364067" y="1143000"/>
            <a:ext cx="8390466" cy="5063067"/>
          </a:xfrm>
        </p:spPr>
        <p:txBody>
          <a:bodyPr/>
          <a:lstStyle/>
          <a:p>
            <a:r>
              <a:rPr lang="en-US" dirty="0" smtClean="0"/>
              <a:t>The H-bonds of the DNA double helix must be broken and the strands separated to perform natural processes such as the </a:t>
            </a:r>
            <a:r>
              <a:rPr lang="en-US" dirty="0" smtClean="0">
                <a:solidFill>
                  <a:srgbClr val="FFFF00"/>
                </a:solidFill>
              </a:rPr>
              <a:t>synthesis of DNA </a:t>
            </a:r>
            <a:r>
              <a:rPr lang="en-US" dirty="0" smtClean="0"/>
              <a:t>during its </a:t>
            </a:r>
            <a:r>
              <a:rPr lang="en-US" dirty="0" smtClean="0">
                <a:solidFill>
                  <a:srgbClr val="FFFF00"/>
                </a:solidFill>
              </a:rPr>
              <a:t>replication</a:t>
            </a:r>
            <a:r>
              <a:rPr lang="en-US" dirty="0" smtClean="0"/>
              <a:t> or </a:t>
            </a:r>
            <a:r>
              <a:rPr lang="en-US" dirty="0" smtClean="0">
                <a:solidFill>
                  <a:srgbClr val="FFFF00"/>
                </a:solidFill>
              </a:rPr>
              <a:t>repair</a:t>
            </a:r>
            <a:r>
              <a:rPr lang="en-US" dirty="0" smtClean="0"/>
              <a:t>, or for the </a:t>
            </a:r>
            <a:r>
              <a:rPr lang="en-US" dirty="0" smtClean="0">
                <a:solidFill>
                  <a:srgbClr val="FFFF00"/>
                </a:solidFill>
              </a:rPr>
              <a:t>reading</a:t>
            </a:r>
            <a:r>
              <a:rPr lang="en-US" dirty="0" smtClean="0"/>
              <a:t> of the code by </a:t>
            </a:r>
            <a:r>
              <a:rPr lang="en-US" dirty="0" smtClean="0">
                <a:solidFill>
                  <a:srgbClr val="FFFF00"/>
                </a:solidFill>
              </a:rPr>
              <a:t>polymerases</a:t>
            </a:r>
            <a:r>
              <a:rPr lang="en-US" dirty="0" smtClean="0"/>
              <a:t> making </a:t>
            </a:r>
            <a:r>
              <a:rPr lang="en-US" dirty="0" smtClean="0">
                <a:solidFill>
                  <a:srgbClr val="FFFF00"/>
                </a:solidFill>
              </a:rPr>
              <a:t>RNA</a:t>
            </a:r>
            <a:r>
              <a:rPr lang="en-US" dirty="0" smtClean="0"/>
              <a:t> during </a:t>
            </a:r>
            <a:r>
              <a:rPr lang="en-US" dirty="0" smtClean="0">
                <a:solidFill>
                  <a:srgbClr val="FFFF00"/>
                </a:solidFill>
              </a:rPr>
              <a:t>transcription</a:t>
            </a:r>
          </a:p>
          <a:p>
            <a:r>
              <a:rPr lang="en-US" dirty="0" smtClean="0"/>
              <a:t>The </a:t>
            </a:r>
            <a:r>
              <a:rPr lang="en-US" dirty="0" smtClean="0">
                <a:solidFill>
                  <a:schemeClr val="accent1">
                    <a:lumMod val="60000"/>
                    <a:lumOff val="40000"/>
                  </a:schemeClr>
                </a:solidFill>
              </a:rPr>
              <a:t>proteins</a:t>
            </a:r>
            <a:r>
              <a:rPr lang="en-US" dirty="0" smtClean="0"/>
              <a:t> that work on </a:t>
            </a:r>
            <a:r>
              <a:rPr lang="en-US" dirty="0" smtClean="0">
                <a:solidFill>
                  <a:srgbClr val="FFFF00"/>
                </a:solidFill>
              </a:rPr>
              <a:t>DNA</a:t>
            </a:r>
            <a:r>
              <a:rPr lang="en-US" dirty="0" smtClean="0"/>
              <a:t> are </a:t>
            </a:r>
            <a:r>
              <a:rPr lang="en-US" dirty="0" smtClean="0">
                <a:solidFill>
                  <a:schemeClr val="accent1">
                    <a:lumMod val="60000"/>
                    <a:lumOff val="40000"/>
                  </a:schemeClr>
                </a:solidFill>
              </a:rPr>
              <a:t>enzymes</a:t>
            </a:r>
            <a:r>
              <a:rPr lang="en-US" dirty="0" smtClean="0"/>
              <a:t>, and </a:t>
            </a:r>
            <a:r>
              <a:rPr lang="en-US" dirty="0" smtClean="0">
                <a:solidFill>
                  <a:srgbClr val="FFFF00"/>
                </a:solidFill>
              </a:rPr>
              <a:t>enzymes</a:t>
            </a:r>
            <a:r>
              <a:rPr lang="en-US" dirty="0" smtClean="0"/>
              <a:t> allow nature to get around the process of having to raise the </a:t>
            </a:r>
            <a:r>
              <a:rPr lang="en-US" dirty="0" smtClean="0">
                <a:solidFill>
                  <a:srgbClr val="FFFF00"/>
                </a:solidFill>
              </a:rPr>
              <a:t>temperature</a:t>
            </a:r>
            <a:r>
              <a:rPr lang="en-US" dirty="0" smtClean="0"/>
              <a:t> of the cell to boiling by lowering the </a:t>
            </a:r>
            <a:r>
              <a:rPr lang="en-US" dirty="0" smtClean="0">
                <a:solidFill>
                  <a:schemeClr val="accent1">
                    <a:lumMod val="60000"/>
                    <a:lumOff val="40000"/>
                  </a:schemeClr>
                </a:solidFill>
              </a:rPr>
              <a:t>activation energy </a:t>
            </a:r>
            <a:r>
              <a:rPr lang="en-US" dirty="0" smtClean="0"/>
              <a:t>of a chemical process or reaction</a:t>
            </a:r>
          </a:p>
          <a:p>
            <a:r>
              <a:rPr lang="en-US" dirty="0" smtClean="0"/>
              <a:t>Thus the proteins do not need to increase temperature to break hydrogen bonds, but rather lower the energy required to do so</a:t>
            </a:r>
            <a:endParaRPr lang="en-US" dirty="0"/>
          </a:p>
        </p:txBody>
      </p:sp>
      <p:sp>
        <p:nvSpPr>
          <p:cNvPr id="4" name="Slide Number Placeholder 3"/>
          <p:cNvSpPr>
            <a:spLocks noGrp="1"/>
          </p:cNvSpPr>
          <p:nvPr>
            <p:ph type="sldNum" sz="quarter" idx="10"/>
          </p:nvPr>
        </p:nvSpPr>
        <p:spPr/>
        <p:txBody>
          <a:bodyPr/>
          <a:lstStyle/>
          <a:p>
            <a:fld id="{65A78972-42FF-4505-B5D1-39D2043ACCC8}" type="slidenum">
              <a:rPr lang="en-US" smtClean="0"/>
              <a:t>24</a:t>
            </a:fld>
            <a:endParaRPr lang="en-US"/>
          </a:p>
        </p:txBody>
      </p:sp>
    </p:spTree>
    <p:extLst>
      <p:ext uri="{BB962C8B-B14F-4D97-AF65-F5344CB8AC3E}">
        <p14:creationId xmlns:p14="http://schemas.microsoft.com/office/powerpoint/2010/main" val="1563722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Genomes</a:t>
            </a:r>
            <a:endParaRPr lang="en-US" dirty="0"/>
          </a:p>
        </p:txBody>
      </p:sp>
      <p:sp>
        <p:nvSpPr>
          <p:cNvPr id="3" name="Content Placeholder 2"/>
          <p:cNvSpPr>
            <a:spLocks noGrp="1"/>
          </p:cNvSpPr>
          <p:nvPr>
            <p:ph idx="1"/>
          </p:nvPr>
        </p:nvSpPr>
        <p:spPr>
          <a:xfrm>
            <a:off x="364067" y="1230086"/>
            <a:ext cx="8390466" cy="4899781"/>
          </a:xfrm>
        </p:spPr>
        <p:txBody>
          <a:bodyPr/>
          <a:lstStyle/>
          <a:p>
            <a:r>
              <a:rPr lang="en-US" sz="2200" dirty="0" smtClean="0">
                <a:solidFill>
                  <a:srgbClr val="00FF00"/>
                </a:solidFill>
              </a:rPr>
              <a:t>Genome</a:t>
            </a:r>
            <a:r>
              <a:rPr lang="en-US" sz="2200" dirty="0" smtClean="0"/>
              <a:t> = </a:t>
            </a:r>
            <a:r>
              <a:rPr lang="en-US" sz="2200" dirty="0"/>
              <a:t>one complete copy of the </a:t>
            </a:r>
            <a:r>
              <a:rPr lang="en-US" sz="2200" dirty="0" smtClean="0"/>
              <a:t>genetic information </a:t>
            </a:r>
            <a:r>
              <a:rPr lang="en-US" sz="2200" dirty="0"/>
              <a:t>of </a:t>
            </a:r>
            <a:r>
              <a:rPr lang="en-US" sz="2200" dirty="0" smtClean="0"/>
              <a:t>an organism (and in eukaryotes, of certain organelles)</a:t>
            </a:r>
            <a:endParaRPr lang="en-US" sz="2200" dirty="0"/>
          </a:p>
          <a:p>
            <a:r>
              <a:rPr lang="en-US" sz="2200" dirty="0" smtClean="0"/>
              <a:t>The genome of eukaryotic (human) cells is contained within the </a:t>
            </a:r>
            <a:r>
              <a:rPr lang="en-US" sz="2200" dirty="0" smtClean="0">
                <a:solidFill>
                  <a:schemeClr val="accent1">
                    <a:lumMod val="60000"/>
                    <a:lumOff val="40000"/>
                  </a:schemeClr>
                </a:solidFill>
              </a:rPr>
              <a:t>nucleus</a:t>
            </a:r>
            <a:r>
              <a:rPr lang="en-US" sz="2200" dirty="0" smtClean="0"/>
              <a:t> of the cell</a:t>
            </a:r>
          </a:p>
          <a:p>
            <a:pPr marL="228600" lvl="1" indent="0">
              <a:buNone/>
            </a:pPr>
            <a:r>
              <a:rPr lang="en-US" sz="1800" dirty="0" smtClean="0">
                <a:solidFill>
                  <a:schemeClr val="accent1">
                    <a:lumMod val="60000"/>
                    <a:lumOff val="40000"/>
                  </a:schemeClr>
                </a:solidFill>
              </a:rPr>
              <a:t>Mitochondria</a:t>
            </a:r>
            <a:r>
              <a:rPr lang="en-US" sz="1800" dirty="0" smtClean="0"/>
              <a:t> also have their own genome, although it only supplies genes for parts of its function (it is thus a limited genome)</a:t>
            </a:r>
            <a:endParaRPr lang="en-US" sz="1800" dirty="0"/>
          </a:p>
          <a:p>
            <a:r>
              <a:rPr lang="en-US" sz="2200" dirty="0" smtClean="0"/>
              <a:t>Eukaryotic genomes are </a:t>
            </a:r>
            <a:r>
              <a:rPr lang="en-US" sz="2200" dirty="0" smtClean="0">
                <a:solidFill>
                  <a:srgbClr val="FFFF00"/>
                </a:solidFill>
              </a:rPr>
              <a:t>organized</a:t>
            </a:r>
            <a:r>
              <a:rPr lang="en-US" sz="2200" dirty="0" smtClean="0"/>
              <a:t> on </a:t>
            </a:r>
            <a:r>
              <a:rPr lang="en-US" sz="2200" dirty="0" smtClean="0">
                <a:solidFill>
                  <a:srgbClr val="00FF00"/>
                </a:solidFill>
              </a:rPr>
              <a:t>chromosomes</a:t>
            </a:r>
          </a:p>
          <a:p>
            <a:r>
              <a:rPr lang="en-US" sz="2200" dirty="0" smtClean="0"/>
              <a:t>In humans, there are 23 homologous pairs of chromosomes, a set of 23 chromosomes inherited from the male and female of a sexually reproducing species</a:t>
            </a:r>
          </a:p>
        </p:txBody>
      </p:sp>
      <p:sp>
        <p:nvSpPr>
          <p:cNvPr id="4" name="Slide Number Placeholder 3"/>
          <p:cNvSpPr>
            <a:spLocks noGrp="1"/>
          </p:cNvSpPr>
          <p:nvPr>
            <p:ph type="sldNum" sz="quarter" idx="10"/>
          </p:nvPr>
        </p:nvSpPr>
        <p:spPr/>
        <p:txBody>
          <a:bodyPr/>
          <a:lstStyle/>
          <a:p>
            <a:fld id="{65A78972-42FF-4505-B5D1-39D2043ACCC8}" type="slidenum">
              <a:rPr lang="en-US" smtClean="0"/>
              <a:t>25</a:t>
            </a:fld>
            <a:endParaRPr lang="en-US"/>
          </a:p>
        </p:txBody>
      </p:sp>
    </p:spTree>
    <p:extLst>
      <p:ext uri="{BB962C8B-B14F-4D97-AF65-F5344CB8AC3E}">
        <p14:creationId xmlns:p14="http://schemas.microsoft.com/office/powerpoint/2010/main" val="450737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Size</a:t>
            </a:r>
            <a:endParaRPr lang="en-US" dirty="0"/>
          </a:p>
        </p:txBody>
      </p:sp>
      <p:sp>
        <p:nvSpPr>
          <p:cNvPr id="3" name="Content Placeholder 2"/>
          <p:cNvSpPr>
            <a:spLocks noGrp="1"/>
          </p:cNvSpPr>
          <p:nvPr>
            <p:ph idx="1"/>
          </p:nvPr>
        </p:nvSpPr>
        <p:spPr>
          <a:xfrm>
            <a:off x="364067" y="1230086"/>
            <a:ext cx="8390466" cy="4899781"/>
          </a:xfrm>
        </p:spPr>
        <p:txBody>
          <a:bodyPr/>
          <a:lstStyle/>
          <a:p>
            <a:r>
              <a:rPr lang="en-US" sz="2000" dirty="0"/>
              <a:t>The </a:t>
            </a:r>
            <a:r>
              <a:rPr lang="en-US" sz="2000" dirty="0">
                <a:solidFill>
                  <a:srgbClr val="00FF00"/>
                </a:solidFill>
              </a:rPr>
              <a:t>size</a:t>
            </a:r>
            <a:r>
              <a:rPr lang="en-US" sz="2000" dirty="0"/>
              <a:t> of a genome is given as </a:t>
            </a:r>
            <a:r>
              <a:rPr lang="en-US" sz="2000" dirty="0">
                <a:solidFill>
                  <a:schemeClr val="accent1">
                    <a:lumMod val="60000"/>
                    <a:lumOff val="40000"/>
                  </a:schemeClr>
                </a:solidFill>
              </a:rPr>
              <a:t>count of nucleotide pairs per haploid genome </a:t>
            </a:r>
          </a:p>
          <a:p>
            <a:r>
              <a:rPr lang="en-US" sz="2000" dirty="0"/>
              <a:t>Genomes for bacteria and some viruses are usually contained in a single circular DNA </a:t>
            </a:r>
            <a:r>
              <a:rPr lang="en-US" sz="2000" dirty="0" smtClean="0"/>
              <a:t>molecule</a:t>
            </a:r>
          </a:p>
          <a:p>
            <a:pPr marL="228600" lvl="1" indent="0" algn="ctr">
              <a:buNone/>
            </a:pPr>
            <a:r>
              <a:rPr lang="en-US" dirty="0" smtClean="0"/>
              <a:t>some </a:t>
            </a:r>
            <a:r>
              <a:rPr lang="en-US" dirty="0"/>
              <a:t>viruses show linear segments of </a:t>
            </a:r>
            <a:r>
              <a:rPr lang="en-US" dirty="0" smtClean="0"/>
              <a:t>DNA</a:t>
            </a:r>
            <a:endParaRPr lang="en-US" dirty="0"/>
          </a:p>
          <a:p>
            <a:r>
              <a:rPr lang="en-US" sz="2000" dirty="0"/>
              <a:t>Genome size typically increases with complexity of the </a:t>
            </a:r>
            <a:r>
              <a:rPr lang="en-US" sz="2000" dirty="0" smtClean="0"/>
              <a:t>organism (with but few exceptions)</a:t>
            </a:r>
            <a:endParaRPr lang="en-US" sz="2000" dirty="0"/>
          </a:p>
          <a:p>
            <a:r>
              <a:rPr lang="en-US" sz="2000" dirty="0"/>
              <a:t>Viruses have enough </a:t>
            </a:r>
            <a:r>
              <a:rPr lang="en-US" sz="2000" dirty="0" smtClean="0"/>
              <a:t>genomic DNA </a:t>
            </a:r>
            <a:r>
              <a:rPr lang="en-US" sz="2000" dirty="0"/>
              <a:t>to code for </a:t>
            </a:r>
            <a:r>
              <a:rPr lang="en-US" sz="2000" dirty="0" smtClean="0"/>
              <a:t>a few proteins, often those that determine the body of the virus and those that hijack the systems of the cell to copy the virus genome and express its proteins</a:t>
            </a:r>
            <a:endParaRPr lang="en-US" sz="2000" dirty="0"/>
          </a:p>
          <a:p>
            <a:r>
              <a:rPr lang="en-US" sz="2200" dirty="0" smtClean="0"/>
              <a:t>Human DNA</a:t>
            </a:r>
          </a:p>
          <a:p>
            <a:pPr lvl="1">
              <a:spcBef>
                <a:spcPts val="0"/>
              </a:spcBef>
            </a:pPr>
            <a:r>
              <a:rPr lang="en-US" dirty="0" smtClean="0"/>
              <a:t>3.2 billion (3.2 × 10</a:t>
            </a:r>
            <a:r>
              <a:rPr lang="en-US" baseline="30000" dirty="0" smtClean="0"/>
              <a:t>9</a:t>
            </a:r>
            <a:r>
              <a:rPr lang="en-US" dirty="0" smtClean="0"/>
              <a:t>) base pairs (</a:t>
            </a:r>
            <a:r>
              <a:rPr lang="en-US" dirty="0" err="1" smtClean="0"/>
              <a:t>bp</a:t>
            </a:r>
            <a:r>
              <a:rPr lang="en-US" dirty="0" smtClean="0"/>
              <a:t>, nucleotide pairs)</a:t>
            </a:r>
          </a:p>
          <a:p>
            <a:pPr lvl="1">
              <a:spcBef>
                <a:spcPts val="0"/>
              </a:spcBef>
            </a:pPr>
            <a:r>
              <a:rPr lang="en-US" dirty="0" smtClean="0"/>
              <a:t>codes for an estimated 21,000 proteins</a:t>
            </a:r>
          </a:p>
          <a:p>
            <a:pPr lvl="1">
              <a:spcBef>
                <a:spcPts val="0"/>
              </a:spcBef>
            </a:pPr>
            <a:r>
              <a:rPr lang="en-US" dirty="0" smtClean="0"/>
              <a:t>only ~2% of the genome consist of coding sequence (genes)</a:t>
            </a:r>
            <a:endParaRPr lang="en-US" dirty="0"/>
          </a:p>
        </p:txBody>
      </p:sp>
      <p:sp>
        <p:nvSpPr>
          <p:cNvPr id="4" name="Slide Number Placeholder 3"/>
          <p:cNvSpPr>
            <a:spLocks noGrp="1"/>
          </p:cNvSpPr>
          <p:nvPr>
            <p:ph type="sldNum" sz="quarter" idx="10"/>
          </p:nvPr>
        </p:nvSpPr>
        <p:spPr/>
        <p:txBody>
          <a:bodyPr/>
          <a:lstStyle/>
          <a:p>
            <a:fld id="{65A78972-42FF-4505-B5D1-39D2043ACCC8}" type="slidenum">
              <a:rPr lang="en-US" smtClean="0"/>
              <a:t>26</a:t>
            </a:fld>
            <a:endParaRPr lang="en-US"/>
          </a:p>
        </p:txBody>
      </p:sp>
    </p:spTree>
    <p:extLst>
      <p:ext uri="{BB962C8B-B14F-4D97-AF65-F5344CB8AC3E}">
        <p14:creationId xmlns:p14="http://schemas.microsoft.com/office/powerpoint/2010/main" val="1664552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03135"/>
            <a:ext cx="8407400" cy="762000"/>
          </a:xfrm>
        </p:spPr>
        <p:txBody>
          <a:bodyPr/>
          <a:lstStyle/>
          <a:p>
            <a:r>
              <a:rPr lang="en-US" dirty="0" smtClean="0"/>
              <a:t>Chromosomes, Chromatids</a:t>
            </a:r>
            <a:endParaRPr lang="en-US" dirty="0"/>
          </a:p>
        </p:txBody>
      </p:sp>
      <p:sp>
        <p:nvSpPr>
          <p:cNvPr id="3" name="Content Placeholder 2"/>
          <p:cNvSpPr>
            <a:spLocks noGrp="1"/>
          </p:cNvSpPr>
          <p:nvPr>
            <p:ph idx="1"/>
          </p:nvPr>
        </p:nvSpPr>
        <p:spPr>
          <a:xfrm>
            <a:off x="364067" y="1197430"/>
            <a:ext cx="8390466" cy="4932438"/>
          </a:xfrm>
        </p:spPr>
        <p:txBody>
          <a:bodyPr/>
          <a:lstStyle/>
          <a:p>
            <a:r>
              <a:rPr lang="en-US" sz="2000" dirty="0" smtClean="0"/>
              <a:t>In eukaryotes,</a:t>
            </a:r>
            <a:r>
              <a:rPr lang="en-US" sz="2000" dirty="0" smtClean="0">
                <a:solidFill>
                  <a:srgbClr val="00FF00"/>
                </a:solidFill>
              </a:rPr>
              <a:t> chromosomes</a:t>
            </a:r>
            <a:r>
              <a:rPr lang="en-US" sz="2000" dirty="0" smtClean="0"/>
              <a:t> are </a:t>
            </a:r>
            <a:r>
              <a:rPr lang="en-US" sz="2000" dirty="0" smtClean="0">
                <a:solidFill>
                  <a:schemeClr val="accent1">
                    <a:lumMod val="60000"/>
                    <a:lumOff val="40000"/>
                  </a:schemeClr>
                </a:solidFill>
              </a:rPr>
              <a:t>linear segments </a:t>
            </a:r>
            <a:r>
              <a:rPr lang="en-US" sz="2000" dirty="0" smtClean="0"/>
              <a:t>of </a:t>
            </a:r>
            <a:r>
              <a:rPr lang="en-US" sz="2000" dirty="0" smtClean="0">
                <a:solidFill>
                  <a:schemeClr val="accent1">
                    <a:lumMod val="60000"/>
                    <a:lumOff val="40000"/>
                  </a:schemeClr>
                </a:solidFill>
              </a:rPr>
              <a:t>DNA</a:t>
            </a:r>
            <a:r>
              <a:rPr lang="en-US" sz="2000" dirty="0" smtClean="0"/>
              <a:t> and </a:t>
            </a:r>
            <a:r>
              <a:rPr lang="en-US" sz="2000" dirty="0" smtClean="0">
                <a:solidFill>
                  <a:schemeClr val="accent1">
                    <a:lumMod val="60000"/>
                    <a:lumOff val="40000"/>
                  </a:schemeClr>
                </a:solidFill>
              </a:rPr>
              <a:t>associated proteins</a:t>
            </a:r>
            <a:r>
              <a:rPr lang="en-US" sz="2000" dirty="0" smtClean="0"/>
              <a:t> that hold part of an organism's genome, and are located in the nucleus</a:t>
            </a:r>
          </a:p>
          <a:p>
            <a:r>
              <a:rPr lang="en-US" sz="2000" dirty="0" smtClean="0"/>
              <a:t>Chromosomes appear microscopically and typically at metaphase and with staining as compact X-shaped bodies within the nucleus</a:t>
            </a:r>
          </a:p>
          <a:p>
            <a:r>
              <a:rPr lang="en-US" sz="2000" dirty="0" smtClean="0"/>
              <a:t>The arms along a long axis of the chromosome represent </a:t>
            </a:r>
            <a:r>
              <a:rPr lang="en-US" sz="2000" dirty="0" smtClean="0">
                <a:solidFill>
                  <a:srgbClr val="00FF00"/>
                </a:solidFill>
              </a:rPr>
              <a:t>chromatin</a:t>
            </a:r>
            <a:r>
              <a:rPr lang="en-US" sz="2000" dirty="0" smtClean="0"/>
              <a:t>: single long DNA polynucleotide + RNA + protein</a:t>
            </a:r>
          </a:p>
          <a:p>
            <a:r>
              <a:rPr lang="en-US" sz="2000" dirty="0" smtClean="0"/>
              <a:t>The long &amp; short arm represent a </a:t>
            </a:r>
            <a:r>
              <a:rPr lang="en-US" sz="2000" dirty="0" smtClean="0">
                <a:solidFill>
                  <a:srgbClr val="00FF00"/>
                </a:solidFill>
              </a:rPr>
              <a:t>chromatid</a:t>
            </a:r>
          </a:p>
          <a:p>
            <a:r>
              <a:rPr lang="en-US" sz="2000" dirty="0" smtClean="0"/>
              <a:t>In most cases, the DNA of the chromosome is duplicated as an exact copy, and the DNA copies are joined at a </a:t>
            </a:r>
            <a:r>
              <a:rPr lang="en-US" sz="2000" dirty="0" smtClean="0">
                <a:solidFill>
                  <a:srgbClr val="00FF00"/>
                </a:solidFill>
              </a:rPr>
              <a:t>centromere</a:t>
            </a:r>
          </a:p>
          <a:p>
            <a:r>
              <a:rPr lang="en-US" sz="2000" dirty="0" smtClean="0"/>
              <a:t>Because they are exact copies, the chromatids joined at the centromere are called </a:t>
            </a:r>
            <a:r>
              <a:rPr lang="en-US" sz="2000" dirty="0" smtClean="0">
                <a:solidFill>
                  <a:srgbClr val="00FF00"/>
                </a:solidFill>
              </a:rPr>
              <a:t>sister chromatids</a:t>
            </a:r>
          </a:p>
          <a:p>
            <a:r>
              <a:rPr lang="en-US" sz="2000" dirty="0" smtClean="0"/>
              <a:t>The creation of an exact copy (a sister chromatid) is important when the cell is to divide into daughter cells</a:t>
            </a:r>
          </a:p>
        </p:txBody>
      </p:sp>
      <p:sp>
        <p:nvSpPr>
          <p:cNvPr id="4" name="Slide Number Placeholder 3"/>
          <p:cNvSpPr>
            <a:spLocks noGrp="1"/>
          </p:cNvSpPr>
          <p:nvPr>
            <p:ph type="sldNum" sz="quarter" idx="10"/>
          </p:nvPr>
        </p:nvSpPr>
        <p:spPr/>
        <p:txBody>
          <a:bodyPr/>
          <a:lstStyle/>
          <a:p>
            <a:fld id="{65A78972-42FF-4505-B5D1-39D2043ACCC8}" type="slidenum">
              <a:rPr lang="en-US" smtClean="0"/>
              <a:t>27</a:t>
            </a:fld>
            <a:endParaRPr lang="en-US"/>
          </a:p>
        </p:txBody>
      </p:sp>
    </p:spTree>
    <p:extLst>
      <p:ext uri="{BB962C8B-B14F-4D97-AF65-F5344CB8AC3E}">
        <p14:creationId xmlns:p14="http://schemas.microsoft.com/office/powerpoint/2010/main" val="1090919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Chromosome Structure</a:t>
            </a:r>
            <a:endParaRPr lang="en-US" dirty="0"/>
          </a:p>
        </p:txBody>
      </p:sp>
      <p:sp>
        <p:nvSpPr>
          <p:cNvPr id="3" name="Content Placeholder 2"/>
          <p:cNvSpPr>
            <a:spLocks noGrp="1"/>
          </p:cNvSpPr>
          <p:nvPr>
            <p:ph idx="1"/>
          </p:nvPr>
        </p:nvSpPr>
        <p:spPr/>
        <p:txBody>
          <a:bodyPr/>
          <a:lstStyle/>
          <a:p>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067" y="1797269"/>
            <a:ext cx="7103999" cy="4612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5A78972-42FF-4505-B5D1-39D2043ACCC8}" type="slidenum">
              <a:rPr lang="en-US" smtClean="0"/>
              <a:t>28</a:t>
            </a:fld>
            <a:endParaRPr lang="en-US"/>
          </a:p>
        </p:txBody>
      </p:sp>
    </p:spTree>
    <p:extLst>
      <p:ext uri="{BB962C8B-B14F-4D97-AF65-F5344CB8AC3E}">
        <p14:creationId xmlns:p14="http://schemas.microsoft.com/office/powerpoint/2010/main" val="1049674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03135"/>
            <a:ext cx="8407400" cy="762000"/>
          </a:xfrm>
        </p:spPr>
        <p:txBody>
          <a:bodyPr/>
          <a:lstStyle/>
          <a:p>
            <a:r>
              <a:rPr lang="en-US" dirty="0" smtClean="0"/>
              <a:t>Nucleosomes</a:t>
            </a:r>
            <a:endParaRPr lang="en-US" dirty="0"/>
          </a:p>
        </p:txBody>
      </p:sp>
      <p:sp>
        <p:nvSpPr>
          <p:cNvPr id="3" name="Content Placeholder 2"/>
          <p:cNvSpPr>
            <a:spLocks noGrp="1"/>
          </p:cNvSpPr>
          <p:nvPr>
            <p:ph idx="1"/>
          </p:nvPr>
        </p:nvSpPr>
        <p:spPr>
          <a:xfrm>
            <a:off x="364067" y="1197430"/>
            <a:ext cx="8390466" cy="4932438"/>
          </a:xfrm>
        </p:spPr>
        <p:txBody>
          <a:bodyPr/>
          <a:lstStyle/>
          <a:p>
            <a:r>
              <a:rPr lang="en-US" sz="2000" dirty="0" smtClean="0"/>
              <a:t>Chromosome formation starts with a fundamental </a:t>
            </a:r>
            <a:r>
              <a:rPr lang="en-US" sz="2000" dirty="0" smtClean="0">
                <a:solidFill>
                  <a:schemeClr val="accent1">
                    <a:lumMod val="60000"/>
                    <a:lumOff val="40000"/>
                  </a:schemeClr>
                </a:solidFill>
              </a:rPr>
              <a:t>coiling</a:t>
            </a:r>
            <a:r>
              <a:rPr lang="en-US" sz="2000" dirty="0" smtClean="0"/>
              <a:t> of DNA called the </a:t>
            </a:r>
            <a:r>
              <a:rPr lang="en-US" sz="2000" dirty="0" smtClean="0">
                <a:solidFill>
                  <a:srgbClr val="00FF00"/>
                </a:solidFill>
              </a:rPr>
              <a:t>nucleosome</a:t>
            </a:r>
            <a:endParaRPr lang="en-US" sz="2000" dirty="0">
              <a:solidFill>
                <a:srgbClr val="00FF00"/>
              </a:solidFill>
            </a:endParaRPr>
          </a:p>
          <a:p>
            <a:r>
              <a:rPr lang="en-US" sz="2000" dirty="0" smtClean="0"/>
              <a:t>Nucleosomes are composed of proteins called </a:t>
            </a:r>
            <a:r>
              <a:rPr lang="en-US" sz="2000" dirty="0" smtClean="0">
                <a:solidFill>
                  <a:srgbClr val="00FF00"/>
                </a:solidFill>
              </a:rPr>
              <a:t>histones</a:t>
            </a:r>
            <a:r>
              <a:rPr lang="en-US" sz="2000" dirty="0" smtClean="0"/>
              <a:t> which form a complex in which the DNA wraps about two times around the complex</a:t>
            </a:r>
            <a:endParaRPr lang="en-US" sz="2000" dirty="0"/>
          </a:p>
          <a:p>
            <a:r>
              <a:rPr lang="en-US" sz="2000" dirty="0" smtClean="0"/>
              <a:t>There are </a:t>
            </a:r>
            <a:r>
              <a:rPr lang="en-US" sz="2000" dirty="0" smtClean="0">
                <a:solidFill>
                  <a:schemeClr val="accent1">
                    <a:lumMod val="60000"/>
                    <a:lumOff val="40000"/>
                  </a:schemeClr>
                </a:solidFill>
              </a:rPr>
              <a:t>five</a:t>
            </a:r>
            <a:r>
              <a:rPr lang="en-US" sz="2000" dirty="0" smtClean="0"/>
              <a:t> different </a:t>
            </a:r>
            <a:r>
              <a:rPr lang="en-US" sz="2000" dirty="0" smtClean="0">
                <a:solidFill>
                  <a:schemeClr val="accent1">
                    <a:lumMod val="60000"/>
                    <a:lumOff val="40000"/>
                  </a:schemeClr>
                </a:solidFill>
              </a:rPr>
              <a:t>histone</a:t>
            </a:r>
            <a:r>
              <a:rPr lang="en-US" sz="2000" dirty="0" smtClean="0"/>
              <a:t> proteins named </a:t>
            </a:r>
            <a:r>
              <a:rPr lang="en-US" sz="2000" dirty="0" smtClean="0">
                <a:solidFill>
                  <a:srgbClr val="00FF00"/>
                </a:solidFill>
              </a:rPr>
              <a:t>H1</a:t>
            </a:r>
            <a:r>
              <a:rPr lang="en-US" sz="2000" dirty="0"/>
              <a:t>, </a:t>
            </a:r>
            <a:r>
              <a:rPr lang="en-US" sz="2000" dirty="0">
                <a:solidFill>
                  <a:srgbClr val="00FF00"/>
                </a:solidFill>
              </a:rPr>
              <a:t>H2A</a:t>
            </a:r>
            <a:r>
              <a:rPr lang="en-US" sz="2000" dirty="0"/>
              <a:t>, </a:t>
            </a:r>
            <a:r>
              <a:rPr lang="en-US" sz="2000" dirty="0">
                <a:solidFill>
                  <a:srgbClr val="00FF00"/>
                </a:solidFill>
              </a:rPr>
              <a:t>H2B</a:t>
            </a:r>
            <a:r>
              <a:rPr lang="en-US" sz="2000" dirty="0"/>
              <a:t>, </a:t>
            </a:r>
            <a:r>
              <a:rPr lang="en-US" sz="2000" dirty="0">
                <a:solidFill>
                  <a:srgbClr val="00FF00"/>
                </a:solidFill>
              </a:rPr>
              <a:t>H3</a:t>
            </a:r>
            <a:r>
              <a:rPr lang="en-US" sz="2000" dirty="0"/>
              <a:t> and </a:t>
            </a:r>
            <a:r>
              <a:rPr lang="en-US" sz="2000" dirty="0" smtClean="0">
                <a:solidFill>
                  <a:srgbClr val="00FF00"/>
                </a:solidFill>
              </a:rPr>
              <a:t>H4</a:t>
            </a:r>
            <a:endParaRPr lang="en-US" sz="2000" dirty="0">
              <a:solidFill>
                <a:srgbClr val="00FF00"/>
              </a:solidFill>
            </a:endParaRPr>
          </a:p>
          <a:p>
            <a:r>
              <a:rPr lang="en-US" sz="2000" dirty="0" smtClean="0"/>
              <a:t>An </a:t>
            </a:r>
            <a:r>
              <a:rPr lang="en-US" sz="2000" dirty="0" err="1" smtClean="0">
                <a:solidFill>
                  <a:srgbClr val="00FF00"/>
                </a:solidFill>
              </a:rPr>
              <a:t>octameric</a:t>
            </a:r>
            <a:r>
              <a:rPr lang="en-US" sz="2000" dirty="0" smtClean="0">
                <a:solidFill>
                  <a:srgbClr val="00FF00"/>
                </a:solidFill>
              </a:rPr>
              <a:t> </a:t>
            </a:r>
            <a:r>
              <a:rPr lang="en-US" sz="2000" dirty="0" smtClean="0"/>
              <a:t>core of histones forms a complex first: this core is two copies each of four histones </a:t>
            </a:r>
            <a:r>
              <a:rPr lang="en-US" sz="2000" dirty="0" smtClean="0">
                <a:solidFill>
                  <a:schemeClr val="accent1">
                    <a:lumMod val="60000"/>
                    <a:lumOff val="40000"/>
                  </a:schemeClr>
                </a:solidFill>
              </a:rPr>
              <a:t>H2A</a:t>
            </a:r>
            <a:r>
              <a:rPr lang="en-US" sz="2000" dirty="0" smtClean="0"/>
              <a:t>, </a:t>
            </a:r>
            <a:r>
              <a:rPr lang="en-US" sz="2000" dirty="0" smtClean="0">
                <a:solidFill>
                  <a:schemeClr val="accent1">
                    <a:lumMod val="60000"/>
                    <a:lumOff val="40000"/>
                  </a:schemeClr>
                </a:solidFill>
              </a:rPr>
              <a:t>H2B</a:t>
            </a:r>
            <a:r>
              <a:rPr lang="en-US" sz="2000" dirty="0" smtClean="0"/>
              <a:t>, </a:t>
            </a:r>
            <a:r>
              <a:rPr lang="en-US" sz="2000" dirty="0" smtClean="0">
                <a:solidFill>
                  <a:schemeClr val="accent1">
                    <a:lumMod val="60000"/>
                    <a:lumOff val="40000"/>
                  </a:schemeClr>
                </a:solidFill>
              </a:rPr>
              <a:t>H3</a:t>
            </a:r>
            <a:r>
              <a:rPr lang="en-US" sz="2000" dirty="0" smtClean="0"/>
              <a:t>, </a:t>
            </a:r>
            <a:r>
              <a:rPr lang="en-US" sz="2000" dirty="0" smtClean="0">
                <a:solidFill>
                  <a:schemeClr val="accent1">
                    <a:lumMod val="60000"/>
                    <a:lumOff val="40000"/>
                  </a:schemeClr>
                </a:solidFill>
              </a:rPr>
              <a:t>H4</a:t>
            </a:r>
          </a:p>
          <a:p>
            <a:r>
              <a:rPr lang="en-US" sz="2000" dirty="0" smtClean="0"/>
              <a:t>Histone </a:t>
            </a:r>
            <a:r>
              <a:rPr lang="en-US" sz="2000" dirty="0">
                <a:solidFill>
                  <a:schemeClr val="accent1">
                    <a:lumMod val="60000"/>
                    <a:lumOff val="40000"/>
                  </a:schemeClr>
                </a:solidFill>
              </a:rPr>
              <a:t>H1</a:t>
            </a:r>
            <a:r>
              <a:rPr lang="en-US" sz="2000" dirty="0"/>
              <a:t> is not </a:t>
            </a:r>
            <a:r>
              <a:rPr lang="en-US" sz="2000" dirty="0" smtClean="0"/>
              <a:t>part of the </a:t>
            </a:r>
            <a:r>
              <a:rPr lang="en-US" sz="2000" dirty="0"/>
              <a:t>nucleosome core, but </a:t>
            </a:r>
            <a:r>
              <a:rPr lang="en-US" sz="2000" dirty="0" smtClean="0"/>
              <a:t>acts as a linking spacer between nucleosomes</a:t>
            </a:r>
            <a:endParaRPr lang="en-US" sz="2000" dirty="0"/>
          </a:p>
          <a:p>
            <a:r>
              <a:rPr lang="en-US" sz="2000" dirty="0" smtClean="0"/>
              <a:t>The interaction between histones and DNA is all about </a:t>
            </a:r>
            <a:r>
              <a:rPr lang="en-US" sz="2000" dirty="0" smtClean="0">
                <a:solidFill>
                  <a:schemeClr val="accent1">
                    <a:lumMod val="60000"/>
                    <a:lumOff val="40000"/>
                  </a:schemeClr>
                </a:solidFill>
              </a:rPr>
              <a:t>electric charge</a:t>
            </a:r>
            <a:r>
              <a:rPr lang="en-US" sz="2000" dirty="0" smtClean="0"/>
              <a:t>:  histones have many </a:t>
            </a:r>
            <a:r>
              <a:rPr lang="en-US" sz="2000" dirty="0" smtClean="0">
                <a:solidFill>
                  <a:srgbClr val="FFFF00"/>
                </a:solidFill>
              </a:rPr>
              <a:t>positively</a:t>
            </a:r>
            <a:r>
              <a:rPr lang="en-US" sz="2000" dirty="0" smtClean="0"/>
              <a:t> charged amino acids (</a:t>
            </a:r>
            <a:r>
              <a:rPr lang="en-US" sz="2000" dirty="0" smtClean="0">
                <a:solidFill>
                  <a:schemeClr val="accent1">
                    <a:lumMod val="60000"/>
                    <a:lumOff val="40000"/>
                  </a:schemeClr>
                </a:solidFill>
              </a:rPr>
              <a:t>arginine</a:t>
            </a:r>
            <a:r>
              <a:rPr lang="en-US" sz="2000" dirty="0" smtClean="0"/>
              <a:t>, </a:t>
            </a:r>
            <a:r>
              <a:rPr lang="en-US" sz="2000" dirty="0" smtClean="0">
                <a:solidFill>
                  <a:schemeClr val="accent1">
                    <a:lumMod val="60000"/>
                    <a:lumOff val="40000"/>
                  </a:schemeClr>
                </a:solidFill>
              </a:rPr>
              <a:t>lysine</a:t>
            </a:r>
            <a:r>
              <a:rPr lang="en-US" sz="2000" dirty="0" smtClean="0"/>
              <a:t> side chains) which interact with the </a:t>
            </a:r>
            <a:r>
              <a:rPr lang="en-US" sz="2000" dirty="0" smtClean="0">
                <a:solidFill>
                  <a:srgbClr val="FFFF00"/>
                </a:solidFill>
              </a:rPr>
              <a:t>negatively</a:t>
            </a:r>
            <a:r>
              <a:rPr lang="en-US" sz="2000" dirty="0" smtClean="0"/>
              <a:t> charged </a:t>
            </a:r>
            <a:r>
              <a:rPr lang="en-US" sz="2000" dirty="0" smtClean="0">
                <a:solidFill>
                  <a:schemeClr val="accent1">
                    <a:lumMod val="60000"/>
                    <a:lumOff val="40000"/>
                  </a:schemeClr>
                </a:solidFill>
              </a:rPr>
              <a:t>phosphate</a:t>
            </a:r>
            <a:r>
              <a:rPr lang="en-US" sz="2000" dirty="0" smtClean="0"/>
              <a:t> groups on DNA</a:t>
            </a:r>
            <a:endParaRPr lang="en-US" sz="2000" dirty="0"/>
          </a:p>
        </p:txBody>
      </p:sp>
      <p:sp>
        <p:nvSpPr>
          <p:cNvPr id="4" name="Slide Number Placeholder 3"/>
          <p:cNvSpPr>
            <a:spLocks noGrp="1"/>
          </p:cNvSpPr>
          <p:nvPr>
            <p:ph type="sldNum" sz="quarter" idx="10"/>
          </p:nvPr>
        </p:nvSpPr>
        <p:spPr/>
        <p:txBody>
          <a:bodyPr/>
          <a:lstStyle/>
          <a:p>
            <a:fld id="{65A78972-42FF-4505-B5D1-39D2043ACCC8}" type="slidenum">
              <a:rPr lang="en-US" smtClean="0"/>
              <a:t>29</a:t>
            </a:fld>
            <a:endParaRPr lang="en-US"/>
          </a:p>
        </p:txBody>
      </p:sp>
    </p:spTree>
    <p:extLst>
      <p:ext uri="{BB962C8B-B14F-4D97-AF65-F5344CB8AC3E}">
        <p14:creationId xmlns:p14="http://schemas.microsoft.com/office/powerpoint/2010/main" val="1923738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14021"/>
            <a:ext cx="8407400" cy="762000"/>
          </a:xfrm>
        </p:spPr>
        <p:txBody>
          <a:bodyPr/>
          <a:lstStyle/>
          <a:p>
            <a:r>
              <a:rPr lang="en-US" dirty="0" smtClean="0"/>
              <a:t>Nucleic Acids</a:t>
            </a:r>
            <a:endParaRPr lang="en-US" dirty="0"/>
          </a:p>
        </p:txBody>
      </p:sp>
      <p:sp>
        <p:nvSpPr>
          <p:cNvPr id="3" name="Content Placeholder 2"/>
          <p:cNvSpPr>
            <a:spLocks noGrp="1"/>
          </p:cNvSpPr>
          <p:nvPr>
            <p:ph idx="1"/>
          </p:nvPr>
        </p:nvSpPr>
        <p:spPr>
          <a:xfrm>
            <a:off x="364067" y="1143000"/>
            <a:ext cx="8390466" cy="4986868"/>
          </a:xfrm>
        </p:spPr>
        <p:txBody>
          <a:bodyPr/>
          <a:lstStyle/>
          <a:p>
            <a:r>
              <a:rPr lang="en-US" sz="2200" dirty="0">
                <a:solidFill>
                  <a:srgbClr val="00FF00"/>
                </a:solidFill>
              </a:rPr>
              <a:t>Nucleic acids </a:t>
            </a:r>
            <a:r>
              <a:rPr lang="en-US" sz="2200" dirty="0"/>
              <a:t>form the structure of genes, which provide the basic blueprint of </a:t>
            </a:r>
            <a:r>
              <a:rPr lang="en-US" sz="2200" dirty="0" smtClean="0"/>
              <a:t>life</a:t>
            </a:r>
            <a:endParaRPr lang="en-US" sz="2200" dirty="0"/>
          </a:p>
          <a:p>
            <a:r>
              <a:rPr lang="en-US" sz="2200" dirty="0"/>
              <a:t>They are the largest molecules in the </a:t>
            </a:r>
            <a:r>
              <a:rPr lang="en-US" sz="2200" dirty="0" smtClean="0"/>
              <a:t>body, being polymeric forms. </a:t>
            </a:r>
            <a:r>
              <a:rPr lang="en-US" sz="2200" dirty="0"/>
              <a:t>There are two different types of </a:t>
            </a:r>
            <a:r>
              <a:rPr lang="en-US" sz="2200" dirty="0" smtClean="0"/>
              <a:t>nucleic acids</a:t>
            </a:r>
            <a:endParaRPr lang="en-US" sz="2200" dirty="0"/>
          </a:p>
          <a:p>
            <a:pPr lvl="1"/>
            <a:r>
              <a:rPr lang="en-US" dirty="0" smtClean="0">
                <a:solidFill>
                  <a:srgbClr val="00FF00"/>
                </a:solidFill>
              </a:rPr>
              <a:t>Deoxyribonucleic </a:t>
            </a:r>
            <a:r>
              <a:rPr lang="en-US" dirty="0">
                <a:solidFill>
                  <a:srgbClr val="00FF00"/>
                </a:solidFill>
              </a:rPr>
              <a:t>acid </a:t>
            </a:r>
            <a:r>
              <a:rPr lang="en-US" dirty="0"/>
              <a:t>(</a:t>
            </a:r>
            <a:r>
              <a:rPr lang="en-US" dirty="0">
                <a:solidFill>
                  <a:srgbClr val="00FF00"/>
                </a:solidFill>
              </a:rPr>
              <a:t>DNA</a:t>
            </a:r>
            <a:r>
              <a:rPr lang="en-US" dirty="0" smtClean="0"/>
              <a:t>)</a:t>
            </a:r>
          </a:p>
          <a:p>
            <a:pPr lvl="1"/>
            <a:r>
              <a:rPr lang="en-US" dirty="0" smtClean="0">
                <a:solidFill>
                  <a:srgbClr val="00FF00"/>
                </a:solidFill>
              </a:rPr>
              <a:t>Ribonucleic</a:t>
            </a:r>
            <a:r>
              <a:rPr lang="en-US" dirty="0" smtClean="0"/>
              <a:t> </a:t>
            </a:r>
            <a:r>
              <a:rPr lang="en-US" dirty="0" smtClean="0">
                <a:solidFill>
                  <a:srgbClr val="00FF00"/>
                </a:solidFill>
              </a:rPr>
              <a:t>acid</a:t>
            </a:r>
            <a:r>
              <a:rPr lang="en-US" dirty="0" smtClean="0"/>
              <a:t> (</a:t>
            </a:r>
            <a:r>
              <a:rPr lang="en-US" dirty="0" smtClean="0">
                <a:solidFill>
                  <a:srgbClr val="00FF00"/>
                </a:solidFill>
              </a:rPr>
              <a:t>RNA</a:t>
            </a:r>
            <a:r>
              <a:rPr lang="en-US" dirty="0" smtClean="0"/>
              <a:t>)</a:t>
            </a:r>
            <a:endParaRPr lang="en-US" dirty="0"/>
          </a:p>
          <a:p>
            <a:r>
              <a:rPr lang="en-US" sz="2200" dirty="0" smtClean="0">
                <a:solidFill>
                  <a:srgbClr val="00FF00"/>
                </a:solidFill>
              </a:rPr>
              <a:t>Genes</a:t>
            </a:r>
            <a:r>
              <a:rPr lang="en-US" sz="2200" dirty="0" smtClean="0"/>
              <a:t> are </a:t>
            </a:r>
            <a:r>
              <a:rPr lang="en-US" sz="2200" dirty="0" smtClean="0">
                <a:solidFill>
                  <a:srgbClr val="FFFF00"/>
                </a:solidFill>
              </a:rPr>
              <a:t>sequences of DNA </a:t>
            </a:r>
            <a:r>
              <a:rPr lang="en-US" sz="2200" dirty="0" smtClean="0"/>
              <a:t>that </a:t>
            </a:r>
            <a:r>
              <a:rPr lang="en-US" sz="2200" dirty="0" smtClean="0">
                <a:solidFill>
                  <a:srgbClr val="FFFF00"/>
                </a:solidFill>
              </a:rPr>
              <a:t>code</a:t>
            </a:r>
            <a:r>
              <a:rPr lang="en-US" sz="2200" dirty="0" smtClean="0"/>
              <a:t> for </a:t>
            </a:r>
            <a:r>
              <a:rPr lang="en-US" sz="2200" dirty="0" smtClean="0">
                <a:solidFill>
                  <a:schemeClr val="accent1">
                    <a:lumMod val="60000"/>
                    <a:lumOff val="40000"/>
                  </a:schemeClr>
                </a:solidFill>
              </a:rPr>
              <a:t>proteins</a:t>
            </a:r>
            <a:r>
              <a:rPr lang="en-US" sz="2200" dirty="0" smtClean="0"/>
              <a:t> or </a:t>
            </a:r>
            <a:r>
              <a:rPr lang="en-US" sz="2200" dirty="0" smtClean="0">
                <a:solidFill>
                  <a:schemeClr val="accent1">
                    <a:lumMod val="60000"/>
                    <a:lumOff val="40000"/>
                  </a:schemeClr>
                </a:solidFill>
              </a:rPr>
              <a:t>RNA</a:t>
            </a:r>
          </a:p>
          <a:p>
            <a:r>
              <a:rPr lang="en-US" sz="2200" dirty="0" smtClean="0"/>
              <a:t>All </a:t>
            </a:r>
            <a:r>
              <a:rPr lang="en-US" sz="2200" dirty="0"/>
              <a:t>gene </a:t>
            </a:r>
            <a:r>
              <a:rPr lang="en-US" sz="2200" dirty="0" smtClean="0"/>
              <a:t>action </a:t>
            </a:r>
            <a:r>
              <a:rPr lang="en-US" sz="2200" dirty="0"/>
              <a:t>determines the development of the </a:t>
            </a:r>
            <a:r>
              <a:rPr lang="en-US" sz="2200" dirty="0" smtClean="0"/>
              <a:t>cell and ultimately </a:t>
            </a:r>
            <a:r>
              <a:rPr lang="en-US" sz="2200" dirty="0"/>
              <a:t>of the entire </a:t>
            </a:r>
            <a:r>
              <a:rPr lang="en-US" sz="2200" dirty="0" smtClean="0"/>
              <a:t>organism (if multicellular)</a:t>
            </a:r>
          </a:p>
          <a:p>
            <a:pPr marL="292100" lvl="1" indent="0">
              <a:buNone/>
            </a:pPr>
            <a:r>
              <a:rPr lang="en-US" dirty="0" smtClean="0"/>
              <a:t>Genes thus determine </a:t>
            </a:r>
            <a:r>
              <a:rPr lang="en-US" dirty="0"/>
              <a:t>the </a:t>
            </a:r>
            <a:r>
              <a:rPr lang="en-US" dirty="0" smtClean="0"/>
              <a:t>type of organism: species</a:t>
            </a:r>
            <a:endParaRPr lang="en-US" dirty="0"/>
          </a:p>
          <a:p>
            <a:r>
              <a:rPr lang="en-US" sz="2000" dirty="0" smtClean="0"/>
              <a:t>Nucleic </a:t>
            </a:r>
            <a:r>
              <a:rPr lang="en-US" sz="2000" dirty="0"/>
              <a:t>acids consist of </a:t>
            </a:r>
            <a:r>
              <a:rPr lang="en-US" sz="2000" dirty="0" smtClean="0"/>
              <a:t>atoms of carbon (C), oxygen (O), hydrogen (H), </a:t>
            </a:r>
            <a:r>
              <a:rPr lang="en-US" sz="2000" dirty="0"/>
              <a:t>nitrogen </a:t>
            </a:r>
            <a:r>
              <a:rPr lang="en-US" sz="2000" dirty="0" smtClean="0"/>
              <a:t>(N) and phosphorus (P)</a:t>
            </a:r>
            <a:endParaRPr lang="en-US" sz="2000" dirty="0"/>
          </a:p>
        </p:txBody>
      </p:sp>
      <p:sp>
        <p:nvSpPr>
          <p:cNvPr id="4" name="Slide Number Placeholder 3"/>
          <p:cNvSpPr>
            <a:spLocks noGrp="1"/>
          </p:cNvSpPr>
          <p:nvPr>
            <p:ph type="sldNum" sz="quarter" idx="10"/>
          </p:nvPr>
        </p:nvSpPr>
        <p:spPr/>
        <p:txBody>
          <a:bodyPr/>
          <a:lstStyle/>
          <a:p>
            <a:fld id="{65A78972-42FF-4505-B5D1-39D2043ACCC8}" type="slidenum">
              <a:rPr lang="en-US" smtClean="0"/>
              <a:t>3</a:t>
            </a:fld>
            <a:endParaRPr lang="en-US"/>
          </a:p>
        </p:txBody>
      </p:sp>
    </p:spTree>
    <p:extLst>
      <p:ext uri="{BB962C8B-B14F-4D97-AF65-F5344CB8AC3E}">
        <p14:creationId xmlns:p14="http://schemas.microsoft.com/office/powerpoint/2010/main" val="17476980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819259" y="3458710"/>
            <a:ext cx="4857447" cy="2978717"/>
          </a:xfrm>
        </p:spPr>
        <p:txBody>
          <a:bodyPr/>
          <a:lstStyle/>
          <a:p>
            <a:r>
              <a:rPr lang="en-US" sz="2000" dirty="0" smtClean="0">
                <a:latin typeface="+mj-lt"/>
              </a:rPr>
              <a:t>A look at the histone core schematically and with a space-filling model:  note how DNA loops about the core about twice (146 nucleotides)</a:t>
            </a:r>
          </a:p>
          <a:p>
            <a:r>
              <a:rPr lang="en-US" sz="2000" dirty="0" smtClean="0">
                <a:latin typeface="+mj-lt"/>
              </a:rPr>
              <a:t>Above, the histones are packed into solenoids</a:t>
            </a:r>
            <a:endParaRPr lang="en-US" sz="2000" dirty="0">
              <a:latin typeface="+mj-lt"/>
            </a:endParaRPr>
          </a:p>
        </p:txBody>
      </p:sp>
      <p:pic>
        <p:nvPicPr>
          <p:cNvPr id="2050" name="Picture 2" descr="http://image.slidesharecdn.com/roleofhistoneindnapackaging-131214034706-phpapp02/95/role-of-histone-in-dna-packaging-12-638.jpg?cb=1386992898"/>
          <p:cNvPicPr>
            <a:picLocks noChangeAspect="1" noChangeArrowheads="1"/>
          </p:cNvPicPr>
          <p:nvPr/>
        </p:nvPicPr>
        <p:blipFill rotWithShape="1">
          <a:blip r:embed="rId2">
            <a:extLst>
              <a:ext uri="{28A0092B-C50C-407E-A947-70E740481C1C}">
                <a14:useLocalDpi xmlns:a14="http://schemas.microsoft.com/office/drawing/2010/main" val="0"/>
              </a:ext>
            </a:extLst>
          </a:blip>
          <a:srcRect l="18219" t="5443" r="9770" b="2938"/>
          <a:stretch/>
        </p:blipFill>
        <p:spPr bwMode="auto">
          <a:xfrm>
            <a:off x="354073" y="3353935"/>
            <a:ext cx="3429000" cy="32754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lidesharecdn.com/roleofhistoneindnapackaging-131214034706-phpapp02/95/role-of-histone-in-dna-packaging-14-638.jpg?cb=138699289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171" y="217714"/>
            <a:ext cx="4177262" cy="31362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image.slidesharecdn.com/roleofhistoneindnapackaging-131214034706-phpapp02/95/role-of-histone-in-dna-packaging-19-638.jpg?cb=13869928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1433" y="229167"/>
            <a:ext cx="4325273" cy="324734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0"/>
          </p:nvPr>
        </p:nvSpPr>
        <p:spPr/>
        <p:txBody>
          <a:bodyPr/>
          <a:lstStyle/>
          <a:p>
            <a:fld id="{65A78972-42FF-4505-B5D1-39D2043ACCC8}" type="slidenum">
              <a:rPr lang="en-US" smtClean="0"/>
              <a:t>30</a:t>
            </a:fld>
            <a:endParaRPr lang="en-US"/>
          </a:p>
        </p:txBody>
      </p:sp>
    </p:spTree>
    <p:extLst>
      <p:ext uri="{BB962C8B-B14F-4D97-AF65-F5344CB8AC3E}">
        <p14:creationId xmlns:p14="http://schemas.microsoft.com/office/powerpoint/2010/main" val="394925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428164"/>
            <a:ext cx="8407400" cy="707886"/>
          </a:xfrm>
        </p:spPr>
        <p:txBody>
          <a:bodyPr/>
          <a:lstStyle/>
          <a:p>
            <a:r>
              <a:rPr lang="en-US" sz="4000" dirty="0" smtClean="0"/>
              <a:t>Chromosome Packing Organization</a:t>
            </a:r>
            <a:endParaRPr lang="en-US" sz="4000" dirty="0"/>
          </a:p>
        </p:txBody>
      </p:sp>
      <p:sp>
        <p:nvSpPr>
          <p:cNvPr id="3" name="Content Placeholder 2"/>
          <p:cNvSpPr>
            <a:spLocks noGrp="1"/>
          </p:cNvSpPr>
          <p:nvPr>
            <p:ph idx="1"/>
          </p:nvPr>
        </p:nvSpPr>
        <p:spPr/>
        <p:txBody>
          <a:bodyPr/>
          <a:lstStyle/>
          <a:p>
            <a:r>
              <a:rPr lang="en-US" dirty="0" smtClean="0"/>
              <a:t> </a:t>
            </a:r>
            <a:r>
              <a:rPr lang="en-US" dirty="0" smtClean="0">
                <a:solidFill>
                  <a:schemeClr val="accent1">
                    <a:lumMod val="60000"/>
                    <a:lumOff val="40000"/>
                  </a:schemeClr>
                </a:solidFill>
              </a:rPr>
              <a:t>chromatin fibers</a:t>
            </a:r>
            <a:r>
              <a:rPr lang="en-US" dirty="0"/>
              <a:t>: </a:t>
            </a:r>
            <a:r>
              <a:rPr lang="en-US" dirty="0" smtClean="0"/>
              <a:t>nucleosomes </a:t>
            </a:r>
            <a:r>
              <a:rPr lang="en-US" dirty="0"/>
              <a:t>create a long chain called </a:t>
            </a:r>
            <a:r>
              <a:rPr lang="en-US" dirty="0" smtClean="0"/>
              <a:t>a </a:t>
            </a:r>
            <a:r>
              <a:rPr lang="en-US" dirty="0" smtClean="0">
                <a:solidFill>
                  <a:srgbClr val="00FF00"/>
                </a:solidFill>
              </a:rPr>
              <a:t>chromatin </a:t>
            </a:r>
            <a:r>
              <a:rPr lang="en-US" dirty="0">
                <a:solidFill>
                  <a:srgbClr val="00FF00"/>
                </a:solidFill>
              </a:rPr>
              <a:t>fiber </a:t>
            </a:r>
            <a:r>
              <a:rPr lang="en-US" dirty="0"/>
              <a:t>about </a:t>
            </a:r>
            <a:r>
              <a:rPr lang="en-US" dirty="0">
                <a:solidFill>
                  <a:schemeClr val="accent1">
                    <a:lumMod val="60000"/>
                    <a:lumOff val="40000"/>
                  </a:schemeClr>
                </a:solidFill>
              </a:rPr>
              <a:t>10 nm </a:t>
            </a:r>
            <a:r>
              <a:rPr lang="en-US" dirty="0" smtClean="0">
                <a:solidFill>
                  <a:schemeClr val="accent1">
                    <a:lumMod val="60000"/>
                    <a:lumOff val="40000"/>
                  </a:schemeClr>
                </a:solidFill>
              </a:rPr>
              <a:t>thick</a:t>
            </a:r>
            <a:endParaRPr lang="en-US" dirty="0">
              <a:solidFill>
                <a:schemeClr val="accent1">
                  <a:lumMod val="60000"/>
                  <a:lumOff val="40000"/>
                </a:schemeClr>
              </a:solidFill>
            </a:endParaRPr>
          </a:p>
          <a:p>
            <a:r>
              <a:rPr lang="en-US" dirty="0"/>
              <a:t>e</a:t>
            </a:r>
            <a:r>
              <a:rPr lang="en-US" dirty="0" smtClean="0"/>
              <a:t>ach </a:t>
            </a:r>
            <a:r>
              <a:rPr lang="en-US" dirty="0"/>
              <a:t>chromatin fiber forms a helical coil called a </a:t>
            </a:r>
            <a:r>
              <a:rPr lang="en-US" dirty="0">
                <a:solidFill>
                  <a:srgbClr val="00FF00"/>
                </a:solidFill>
              </a:rPr>
              <a:t>solenoid</a:t>
            </a:r>
            <a:r>
              <a:rPr lang="en-US" dirty="0"/>
              <a:t>, </a:t>
            </a:r>
            <a:r>
              <a:rPr lang="en-US" dirty="0">
                <a:solidFill>
                  <a:schemeClr val="accent1">
                    <a:lumMod val="60000"/>
                    <a:lumOff val="40000"/>
                  </a:schemeClr>
                </a:solidFill>
              </a:rPr>
              <a:t>30 </a:t>
            </a:r>
            <a:r>
              <a:rPr lang="en-US" dirty="0" smtClean="0">
                <a:solidFill>
                  <a:schemeClr val="accent1">
                    <a:lumMod val="60000"/>
                    <a:lumOff val="40000"/>
                  </a:schemeClr>
                </a:solidFill>
              </a:rPr>
              <a:t>nm thick</a:t>
            </a:r>
            <a:r>
              <a:rPr lang="en-US" dirty="0" smtClean="0"/>
              <a:t>;  each </a:t>
            </a:r>
            <a:r>
              <a:rPr lang="en-US" dirty="0"/>
              <a:t>coil of the solenoid has about </a:t>
            </a:r>
            <a:r>
              <a:rPr lang="en-US" dirty="0">
                <a:solidFill>
                  <a:srgbClr val="FFFF00"/>
                </a:solidFill>
              </a:rPr>
              <a:t>6 nucleosomes </a:t>
            </a:r>
            <a:r>
              <a:rPr lang="en-US" dirty="0"/>
              <a:t>per </a:t>
            </a:r>
            <a:r>
              <a:rPr lang="en-US" dirty="0" smtClean="0">
                <a:solidFill>
                  <a:srgbClr val="FFFF00"/>
                </a:solidFill>
              </a:rPr>
              <a:t>coil</a:t>
            </a:r>
            <a:endParaRPr lang="en-US" dirty="0">
              <a:solidFill>
                <a:srgbClr val="FFFF00"/>
              </a:solidFill>
            </a:endParaRPr>
          </a:p>
          <a:p>
            <a:r>
              <a:rPr lang="en-US" dirty="0" smtClean="0"/>
              <a:t>in turn, a </a:t>
            </a:r>
            <a:r>
              <a:rPr lang="en-US" dirty="0" smtClean="0">
                <a:solidFill>
                  <a:schemeClr val="accent1">
                    <a:lumMod val="60000"/>
                    <a:lumOff val="40000"/>
                  </a:schemeClr>
                </a:solidFill>
              </a:rPr>
              <a:t>solenoid</a:t>
            </a:r>
            <a:r>
              <a:rPr lang="en-US" dirty="0" smtClean="0"/>
              <a:t> </a:t>
            </a:r>
            <a:r>
              <a:rPr lang="en-US" dirty="0"/>
              <a:t>coils to form a </a:t>
            </a:r>
            <a:r>
              <a:rPr lang="en-US" dirty="0">
                <a:solidFill>
                  <a:srgbClr val="FFFF00"/>
                </a:solidFill>
              </a:rPr>
              <a:t>hollow tube </a:t>
            </a:r>
            <a:r>
              <a:rPr lang="en-US" dirty="0"/>
              <a:t>about </a:t>
            </a:r>
            <a:r>
              <a:rPr lang="en-US" dirty="0">
                <a:solidFill>
                  <a:schemeClr val="accent1">
                    <a:lumMod val="60000"/>
                    <a:lumOff val="40000"/>
                  </a:schemeClr>
                </a:solidFill>
              </a:rPr>
              <a:t>200-300 </a:t>
            </a:r>
            <a:r>
              <a:rPr lang="en-US" dirty="0" smtClean="0">
                <a:solidFill>
                  <a:schemeClr val="accent1">
                    <a:lumMod val="60000"/>
                    <a:lumOff val="40000"/>
                  </a:schemeClr>
                </a:solidFill>
              </a:rPr>
              <a:t>nm thick </a:t>
            </a:r>
            <a:r>
              <a:rPr lang="en-US" dirty="0"/>
              <a:t>in </a:t>
            </a:r>
            <a:r>
              <a:rPr lang="en-US" dirty="0" smtClean="0"/>
              <a:t>the interphase chromosome</a:t>
            </a:r>
            <a:endParaRPr lang="en-US" dirty="0"/>
          </a:p>
          <a:p>
            <a:r>
              <a:rPr lang="en-US" dirty="0" smtClean="0"/>
              <a:t>with onset of </a:t>
            </a:r>
            <a:r>
              <a:rPr lang="en-US" dirty="0"/>
              <a:t>mitosis, further thickening occurs to form 600-700nm </a:t>
            </a:r>
            <a:r>
              <a:rPr lang="en-US" dirty="0" smtClean="0"/>
              <a:t>thick chromatids</a:t>
            </a:r>
            <a:endParaRPr lang="en-US" dirty="0"/>
          </a:p>
          <a:p>
            <a:r>
              <a:rPr lang="en-US" dirty="0" smtClean="0"/>
              <a:t>a </a:t>
            </a:r>
            <a:r>
              <a:rPr lang="en-US" dirty="0"/>
              <a:t>chromosome consists of two chromatids attached by </a:t>
            </a:r>
            <a:r>
              <a:rPr lang="en-US" dirty="0" smtClean="0"/>
              <a:t>a centromere: the </a:t>
            </a:r>
            <a:r>
              <a:rPr lang="en-US" dirty="0"/>
              <a:t>two chromatids of a chromosome will </a:t>
            </a:r>
            <a:r>
              <a:rPr lang="en-US" dirty="0" smtClean="0"/>
              <a:t>separate during mitosis</a:t>
            </a:r>
            <a:endParaRPr lang="en-US" dirty="0"/>
          </a:p>
        </p:txBody>
      </p:sp>
      <p:sp>
        <p:nvSpPr>
          <p:cNvPr id="4" name="Slide Number Placeholder 3"/>
          <p:cNvSpPr>
            <a:spLocks noGrp="1"/>
          </p:cNvSpPr>
          <p:nvPr>
            <p:ph type="sldNum" sz="quarter" idx="10"/>
          </p:nvPr>
        </p:nvSpPr>
        <p:spPr/>
        <p:txBody>
          <a:bodyPr/>
          <a:lstStyle/>
          <a:p>
            <a:fld id="{65A78972-42FF-4505-B5D1-39D2043ACCC8}" type="slidenum">
              <a:rPr lang="en-US" smtClean="0"/>
              <a:t>31</a:t>
            </a:fld>
            <a:endParaRPr lang="en-US"/>
          </a:p>
        </p:txBody>
      </p:sp>
    </p:spTree>
    <p:extLst>
      <p:ext uri="{BB962C8B-B14F-4D97-AF65-F5344CB8AC3E}">
        <p14:creationId xmlns:p14="http://schemas.microsoft.com/office/powerpoint/2010/main" val="5781959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Packing Calculations</a:t>
            </a:r>
            <a:endParaRPr lang="en-US" dirty="0"/>
          </a:p>
        </p:txBody>
      </p:sp>
      <p:sp>
        <p:nvSpPr>
          <p:cNvPr id="3" name="Content Placeholder 2"/>
          <p:cNvSpPr>
            <a:spLocks noGrp="1"/>
          </p:cNvSpPr>
          <p:nvPr>
            <p:ph idx="1"/>
          </p:nvPr>
        </p:nvSpPr>
        <p:spPr/>
        <p:txBody>
          <a:bodyPr/>
          <a:lstStyle/>
          <a:p>
            <a:r>
              <a:rPr lang="en-US" dirty="0" smtClean="0"/>
              <a:t>The </a:t>
            </a:r>
            <a:r>
              <a:rPr lang="en-US" dirty="0"/>
              <a:t>extent of this coiling </a:t>
            </a:r>
            <a:r>
              <a:rPr lang="en-US" dirty="0" smtClean="0"/>
              <a:t>&amp; compaction of </a:t>
            </a:r>
            <a:r>
              <a:rPr lang="en-US" dirty="0"/>
              <a:t>DNA is described quantitatively as </a:t>
            </a:r>
            <a:r>
              <a:rPr lang="en-US" dirty="0" smtClean="0"/>
              <a:t>the </a:t>
            </a:r>
            <a:r>
              <a:rPr lang="en-US" dirty="0" smtClean="0">
                <a:solidFill>
                  <a:srgbClr val="00FF00"/>
                </a:solidFill>
              </a:rPr>
              <a:t>packing ratio</a:t>
            </a:r>
            <a:endParaRPr lang="en-US" dirty="0">
              <a:solidFill>
                <a:srgbClr val="00FF00"/>
              </a:solidFill>
            </a:endParaRPr>
          </a:p>
          <a:p>
            <a:pPr marL="0" indent="0" algn="ctr">
              <a:buNone/>
            </a:pPr>
            <a:r>
              <a:rPr lang="en-US" dirty="0" smtClean="0">
                <a:solidFill>
                  <a:schemeClr val="accent1">
                    <a:lumMod val="60000"/>
                    <a:lumOff val="40000"/>
                  </a:schemeClr>
                </a:solidFill>
              </a:rPr>
              <a:t>packing </a:t>
            </a:r>
            <a:r>
              <a:rPr lang="en-US" dirty="0">
                <a:solidFill>
                  <a:schemeClr val="accent1">
                    <a:lumMod val="60000"/>
                    <a:lumOff val="40000"/>
                  </a:schemeClr>
                </a:solidFill>
              </a:rPr>
              <a:t>ratio </a:t>
            </a:r>
            <a:r>
              <a:rPr lang="en-US" dirty="0"/>
              <a:t>= </a:t>
            </a:r>
            <a:r>
              <a:rPr lang="en-US" dirty="0">
                <a:solidFill>
                  <a:srgbClr val="FFFF00"/>
                </a:solidFill>
              </a:rPr>
              <a:t>length of linear DNA molecule </a:t>
            </a:r>
            <a:r>
              <a:rPr lang="en-US" dirty="0">
                <a:solidFill>
                  <a:schemeClr val="accent1">
                    <a:lumMod val="60000"/>
                    <a:lumOff val="40000"/>
                  </a:schemeClr>
                </a:solidFill>
              </a:rPr>
              <a:t>divided</a:t>
            </a:r>
            <a:r>
              <a:rPr lang="en-US" dirty="0"/>
              <a:t> by </a:t>
            </a:r>
            <a:r>
              <a:rPr lang="en-US" dirty="0">
                <a:solidFill>
                  <a:srgbClr val="FFFF00"/>
                </a:solidFill>
              </a:rPr>
              <a:t>length of </a:t>
            </a:r>
            <a:r>
              <a:rPr lang="en-US" dirty="0" smtClean="0">
                <a:solidFill>
                  <a:srgbClr val="FFFF00"/>
                </a:solidFill>
              </a:rPr>
              <a:t>the coiled structure</a:t>
            </a:r>
            <a:endParaRPr lang="en-US" dirty="0">
              <a:solidFill>
                <a:srgbClr val="FFFF00"/>
              </a:solidFill>
            </a:endParaRPr>
          </a:p>
          <a:p>
            <a:r>
              <a:rPr lang="en-US" dirty="0" smtClean="0"/>
              <a:t>Nucleosome formation makes a 7:1 packing ratio</a:t>
            </a:r>
            <a:endParaRPr lang="en-US" dirty="0"/>
          </a:p>
          <a:p>
            <a:r>
              <a:rPr lang="en-US" dirty="0"/>
              <a:t>Solenoid formation </a:t>
            </a:r>
            <a:r>
              <a:rPr lang="en-US" dirty="0" smtClean="0"/>
              <a:t>reduces length by 6, so with a solenoid present, packing ratio = 42:1</a:t>
            </a:r>
            <a:endParaRPr lang="en-US" dirty="0"/>
          </a:p>
          <a:p>
            <a:r>
              <a:rPr lang="en-US" dirty="0" smtClean="0"/>
              <a:t>Formation of 6 solenoid/turn </a:t>
            </a:r>
            <a:r>
              <a:rPr lang="en-US" dirty="0"/>
              <a:t>hollow </a:t>
            </a:r>
            <a:r>
              <a:rPr lang="en-US" dirty="0" smtClean="0"/>
              <a:t>tubes shortens another 18 times, so packing ratio = 750:1</a:t>
            </a:r>
            <a:endParaRPr lang="en-US" dirty="0"/>
          </a:p>
          <a:p>
            <a:r>
              <a:rPr lang="en-US" sz="2200" dirty="0" smtClean="0"/>
              <a:t>When cell division begins in mitosis, the chromosome has a packing ratio = 15,000-20,000:1</a:t>
            </a:r>
            <a:endParaRPr lang="en-US" sz="2200" dirty="0"/>
          </a:p>
        </p:txBody>
      </p:sp>
      <p:sp>
        <p:nvSpPr>
          <p:cNvPr id="4" name="Slide Number Placeholder 3"/>
          <p:cNvSpPr>
            <a:spLocks noGrp="1"/>
          </p:cNvSpPr>
          <p:nvPr>
            <p:ph type="sldNum" sz="quarter" idx="10"/>
          </p:nvPr>
        </p:nvSpPr>
        <p:spPr/>
        <p:txBody>
          <a:bodyPr/>
          <a:lstStyle/>
          <a:p>
            <a:fld id="{65A78972-42FF-4505-B5D1-39D2043ACCC8}" type="slidenum">
              <a:rPr lang="en-US" smtClean="0"/>
              <a:t>32</a:t>
            </a:fld>
            <a:endParaRPr lang="en-US"/>
          </a:p>
        </p:txBody>
      </p:sp>
    </p:spTree>
    <p:extLst>
      <p:ext uri="{BB962C8B-B14F-4D97-AF65-F5344CB8AC3E}">
        <p14:creationId xmlns:p14="http://schemas.microsoft.com/office/powerpoint/2010/main" val="3197436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97386"/>
            <a:ext cx="8407400" cy="769441"/>
          </a:xfrm>
        </p:spPr>
        <p:txBody>
          <a:bodyPr/>
          <a:lstStyle/>
          <a:p>
            <a:r>
              <a:rPr lang="en-US" b="1" dirty="0"/>
              <a:t>Chromosomes</a:t>
            </a:r>
            <a:r>
              <a:rPr lang="en-US" b="1" dirty="0" smtClean="0"/>
              <a:t>: </a:t>
            </a:r>
            <a:endParaRPr lang="en-US" dirty="0"/>
          </a:p>
        </p:txBody>
      </p:sp>
      <p:sp>
        <p:nvSpPr>
          <p:cNvPr id="3" name="Content Placeholder 2"/>
          <p:cNvSpPr>
            <a:spLocks noGrp="1"/>
          </p:cNvSpPr>
          <p:nvPr>
            <p:ph idx="1"/>
          </p:nvPr>
        </p:nvSpPr>
        <p:spPr>
          <a:xfrm>
            <a:off x="4068565" y="1397530"/>
            <a:ext cx="4685967" cy="4732337"/>
          </a:xfrm>
        </p:spPr>
        <p:txBody>
          <a:bodyPr/>
          <a:lstStyle/>
          <a:p>
            <a:pPr marL="0" indent="0">
              <a:buNone/>
            </a:pPr>
            <a:r>
              <a:rPr lang="en-US" sz="2000" b="1" dirty="0"/>
              <a:t>Chromatin and Chromosome </a:t>
            </a:r>
            <a:r>
              <a:rPr lang="en-US" sz="2000" b="1" dirty="0" smtClean="0"/>
              <a:t>Structure</a:t>
            </a:r>
            <a:endParaRPr lang="en-US" sz="2000" b="1" dirty="0"/>
          </a:p>
          <a:p>
            <a:r>
              <a:rPr lang="en-US" sz="2000" dirty="0"/>
              <a:t>(a) Electron micrograph of chromatin </a:t>
            </a:r>
            <a:r>
              <a:rPr lang="en-US" sz="2000" dirty="0" smtClean="0"/>
              <a:t>fiber</a:t>
            </a:r>
          </a:p>
          <a:p>
            <a:pPr marL="228600" lvl="1" indent="0">
              <a:buNone/>
            </a:pPr>
            <a:r>
              <a:rPr lang="en-US" sz="1600" dirty="0" smtClean="0"/>
              <a:t>Magnification</a:t>
            </a:r>
            <a:r>
              <a:rPr lang="en-US" sz="1600" dirty="0"/>
              <a:t>: </a:t>
            </a:r>
            <a:r>
              <a:rPr lang="en-US" sz="1600" dirty="0" smtClean="0"/>
              <a:t>125,000X</a:t>
            </a:r>
            <a:endParaRPr lang="en-US" sz="1600" dirty="0"/>
          </a:p>
          <a:p>
            <a:r>
              <a:rPr lang="en-US" sz="2000" dirty="0"/>
              <a:t>(b) DNA packed in a chromosome. The </a:t>
            </a:r>
            <a:r>
              <a:rPr lang="en-US" sz="2000" dirty="0" smtClean="0"/>
              <a:t>levels of </a:t>
            </a:r>
            <a:r>
              <a:rPr lang="en-US" sz="2000" dirty="0"/>
              <a:t>increasing structural complexity (coiling</a:t>
            </a:r>
            <a:r>
              <a:rPr lang="en-US" sz="2000" dirty="0" smtClean="0"/>
              <a:t>) from </a:t>
            </a:r>
            <a:r>
              <a:rPr lang="en-US" sz="2000" dirty="0"/>
              <a:t>the DNA helix to the </a:t>
            </a:r>
            <a:r>
              <a:rPr lang="en-US" sz="2000" dirty="0" smtClean="0"/>
              <a:t>metaphase chromosome </a:t>
            </a:r>
            <a:r>
              <a:rPr lang="en-US" sz="2000" dirty="0"/>
              <a:t>are indicated in order from </a:t>
            </a:r>
            <a:r>
              <a:rPr lang="en-US" sz="2000" dirty="0" smtClean="0"/>
              <a:t>the smallest </a:t>
            </a:r>
            <a:r>
              <a:rPr lang="en-US" sz="2000" dirty="0"/>
              <a:t>( “1” DNA double helix) to </a:t>
            </a:r>
            <a:r>
              <a:rPr lang="en-US" sz="2000" dirty="0" smtClean="0"/>
              <a:t>the largest </a:t>
            </a:r>
            <a:r>
              <a:rPr lang="en-US" sz="2000" dirty="0"/>
              <a:t>and most complex ( “6“ chromosome</a:t>
            </a:r>
            <a:r>
              <a:rPr lang="en-US" sz="2000" dirty="0" smtClean="0"/>
              <a:t>)</a:t>
            </a:r>
            <a:endParaRPr lang="en-US" sz="20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950" y="139490"/>
            <a:ext cx="3675257" cy="6637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5A78972-42FF-4505-B5D1-39D2043ACCC8}" type="slidenum">
              <a:rPr lang="en-US" smtClean="0"/>
              <a:t>33</a:t>
            </a:fld>
            <a:endParaRPr lang="en-US"/>
          </a:p>
        </p:txBody>
      </p:sp>
    </p:spTree>
    <p:extLst>
      <p:ext uri="{BB962C8B-B14F-4D97-AF65-F5344CB8AC3E}">
        <p14:creationId xmlns:p14="http://schemas.microsoft.com/office/powerpoint/2010/main" val="32212525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57" y="307677"/>
            <a:ext cx="8769804" cy="5810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5A78972-42FF-4505-B5D1-39D2043ACCC8}" type="slidenum">
              <a:rPr lang="en-US" smtClean="0"/>
              <a:t>34</a:t>
            </a:fld>
            <a:endParaRPr lang="en-US"/>
          </a:p>
        </p:txBody>
      </p:sp>
    </p:spTree>
    <p:extLst>
      <p:ext uri="{BB962C8B-B14F-4D97-AF65-F5344CB8AC3E}">
        <p14:creationId xmlns:p14="http://schemas.microsoft.com/office/powerpoint/2010/main" val="42067470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458941"/>
            <a:ext cx="8407400" cy="646331"/>
          </a:xfrm>
        </p:spPr>
        <p:txBody>
          <a:bodyPr/>
          <a:lstStyle/>
          <a:p>
            <a:r>
              <a:rPr lang="en-US" sz="3600" dirty="0" smtClean="0"/>
              <a:t>Replication of DNA / Chromosome  </a:t>
            </a:r>
            <a:r>
              <a:rPr lang="en-US" sz="2400" dirty="0" smtClean="0"/>
              <a:t>1 of 3</a:t>
            </a:r>
            <a:endParaRPr lang="en-US" sz="3600" dirty="0"/>
          </a:p>
        </p:txBody>
      </p:sp>
      <p:sp>
        <p:nvSpPr>
          <p:cNvPr id="3" name="Content Placeholder 2"/>
          <p:cNvSpPr>
            <a:spLocks noGrp="1"/>
          </p:cNvSpPr>
          <p:nvPr>
            <p:ph idx="1"/>
          </p:nvPr>
        </p:nvSpPr>
        <p:spPr>
          <a:xfrm>
            <a:off x="364067" y="1197430"/>
            <a:ext cx="8390466" cy="4932438"/>
          </a:xfrm>
        </p:spPr>
        <p:txBody>
          <a:bodyPr/>
          <a:lstStyle/>
          <a:p>
            <a:r>
              <a:rPr lang="en-US" sz="2100" dirty="0" smtClean="0"/>
              <a:t>S (synthesis) phase: all genomic DNA in all chromosomes has replicated (duplicated)</a:t>
            </a:r>
          </a:p>
          <a:p>
            <a:r>
              <a:rPr lang="en-US" sz="2100" dirty="0" smtClean="0"/>
              <a:t>DNA replication involves partial denaturation of several sites along chromosome:  each start site is called an </a:t>
            </a:r>
            <a:r>
              <a:rPr lang="en-US" sz="2100" dirty="0" smtClean="0">
                <a:solidFill>
                  <a:srgbClr val="00FF00"/>
                </a:solidFill>
              </a:rPr>
              <a:t>origin of replication</a:t>
            </a:r>
            <a:endParaRPr lang="en-US" sz="2100" dirty="0" smtClean="0"/>
          </a:p>
          <a:p>
            <a:r>
              <a:rPr lang="en-US" sz="2100" dirty="0" smtClean="0">
                <a:solidFill>
                  <a:srgbClr val="00FF00"/>
                </a:solidFill>
              </a:rPr>
              <a:t>DNA polymerase</a:t>
            </a:r>
            <a:r>
              <a:rPr lang="en-US" sz="2100" dirty="0" smtClean="0"/>
              <a:t> enzymes utilize high energy nucleotides (</a:t>
            </a:r>
            <a:r>
              <a:rPr lang="en-US" sz="2100" dirty="0" err="1" smtClean="0"/>
              <a:t>dATP</a:t>
            </a:r>
            <a:r>
              <a:rPr lang="en-US" sz="2100" dirty="0" smtClean="0"/>
              <a:t>, </a:t>
            </a:r>
            <a:r>
              <a:rPr lang="en-US" sz="2100" dirty="0" err="1" smtClean="0"/>
              <a:t>dGTP</a:t>
            </a:r>
            <a:r>
              <a:rPr lang="en-US" sz="2100" dirty="0" smtClean="0"/>
              <a:t>, </a:t>
            </a:r>
            <a:r>
              <a:rPr lang="en-US" sz="2100" dirty="0" err="1" smtClean="0"/>
              <a:t>dCTP</a:t>
            </a:r>
            <a:r>
              <a:rPr lang="en-US" sz="2100" dirty="0" smtClean="0"/>
              <a:t>, </a:t>
            </a:r>
            <a:r>
              <a:rPr lang="en-US" sz="2100" dirty="0" err="1" smtClean="0"/>
              <a:t>dTTP</a:t>
            </a:r>
            <a:r>
              <a:rPr lang="en-US" sz="2100" dirty="0" smtClean="0"/>
              <a:t>) and pair them to each of the two existing, partially separated template strands to make a new strand complementary to the template</a:t>
            </a:r>
          </a:p>
          <a:p>
            <a:r>
              <a:rPr lang="en-US" sz="2100" dirty="0" smtClean="0"/>
              <a:t>DNA polymerases are unable to initiate a new strand however: they must be </a:t>
            </a:r>
            <a:r>
              <a:rPr lang="en-US" sz="2100" dirty="0" smtClean="0">
                <a:solidFill>
                  <a:srgbClr val="FFFF00"/>
                </a:solidFill>
              </a:rPr>
              <a:t>primed</a:t>
            </a:r>
            <a:r>
              <a:rPr lang="en-US" sz="2100" dirty="0" smtClean="0"/>
              <a:t> by the presence of a </a:t>
            </a:r>
            <a:r>
              <a:rPr lang="en-US" sz="2100" dirty="0" smtClean="0">
                <a:solidFill>
                  <a:schemeClr val="accent1">
                    <a:lumMod val="60000"/>
                    <a:lumOff val="40000"/>
                  </a:schemeClr>
                </a:solidFill>
              </a:rPr>
              <a:t>short RNA fragment </a:t>
            </a:r>
            <a:r>
              <a:rPr lang="en-US" sz="2100" dirty="0" smtClean="0"/>
              <a:t>first synthesized on the open strands; this short RNA fragment synthesis is achieved by enzymes called </a:t>
            </a:r>
            <a:r>
              <a:rPr lang="en-US" sz="2100" dirty="0" smtClean="0">
                <a:solidFill>
                  <a:srgbClr val="00FF00"/>
                </a:solidFill>
              </a:rPr>
              <a:t>RNA </a:t>
            </a:r>
            <a:r>
              <a:rPr lang="en-US" sz="2100" dirty="0" err="1" smtClean="0">
                <a:solidFill>
                  <a:srgbClr val="00FF00"/>
                </a:solidFill>
              </a:rPr>
              <a:t>primases</a:t>
            </a:r>
            <a:endParaRPr lang="en-US" sz="2100" dirty="0" smtClean="0">
              <a:solidFill>
                <a:srgbClr val="00FF00"/>
              </a:solidFill>
            </a:endParaRPr>
          </a:p>
        </p:txBody>
      </p:sp>
      <p:sp>
        <p:nvSpPr>
          <p:cNvPr id="4" name="Slide Number Placeholder 3"/>
          <p:cNvSpPr>
            <a:spLocks noGrp="1"/>
          </p:cNvSpPr>
          <p:nvPr>
            <p:ph type="sldNum" sz="quarter" idx="10"/>
          </p:nvPr>
        </p:nvSpPr>
        <p:spPr/>
        <p:txBody>
          <a:bodyPr/>
          <a:lstStyle/>
          <a:p>
            <a:fld id="{65A78972-42FF-4505-B5D1-39D2043ACCC8}" type="slidenum">
              <a:rPr lang="en-US" smtClean="0"/>
              <a:t>35</a:t>
            </a:fld>
            <a:endParaRPr lang="en-US"/>
          </a:p>
        </p:txBody>
      </p:sp>
    </p:spTree>
    <p:extLst>
      <p:ext uri="{BB962C8B-B14F-4D97-AF65-F5344CB8AC3E}">
        <p14:creationId xmlns:p14="http://schemas.microsoft.com/office/powerpoint/2010/main" val="26510897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458941"/>
            <a:ext cx="8407400" cy="646331"/>
          </a:xfrm>
        </p:spPr>
        <p:txBody>
          <a:bodyPr/>
          <a:lstStyle/>
          <a:p>
            <a:r>
              <a:rPr lang="en-US" sz="3600" dirty="0" smtClean="0"/>
              <a:t>Replication of DNA / Chromosome  </a:t>
            </a:r>
            <a:r>
              <a:rPr lang="en-US" sz="2400" dirty="0" smtClean="0"/>
              <a:t>2 of 3</a:t>
            </a:r>
            <a:endParaRPr lang="en-US" sz="3600" dirty="0"/>
          </a:p>
        </p:txBody>
      </p:sp>
      <p:sp>
        <p:nvSpPr>
          <p:cNvPr id="3" name="Content Placeholder 2"/>
          <p:cNvSpPr>
            <a:spLocks noGrp="1"/>
          </p:cNvSpPr>
          <p:nvPr>
            <p:ph idx="1"/>
          </p:nvPr>
        </p:nvSpPr>
        <p:spPr>
          <a:xfrm>
            <a:off x="364067" y="1197430"/>
            <a:ext cx="8390466" cy="4932438"/>
          </a:xfrm>
        </p:spPr>
        <p:txBody>
          <a:bodyPr/>
          <a:lstStyle/>
          <a:p>
            <a:r>
              <a:rPr lang="en-US" sz="2200" dirty="0" smtClean="0"/>
              <a:t>DNA </a:t>
            </a:r>
            <a:r>
              <a:rPr lang="en-US" sz="2200" dirty="0"/>
              <a:t>polymerases synthesize new DNA in the </a:t>
            </a:r>
            <a:r>
              <a:rPr lang="en-US" sz="2200" dirty="0">
                <a:solidFill>
                  <a:schemeClr val="accent1">
                    <a:lumMod val="60000"/>
                    <a:lumOff val="40000"/>
                  </a:schemeClr>
                </a:solidFill>
              </a:rPr>
              <a:t>5'</a:t>
            </a:r>
            <a:r>
              <a:rPr lang="en-US" sz="2200" dirty="0">
                <a:solidFill>
                  <a:schemeClr val="accent1">
                    <a:lumMod val="60000"/>
                    <a:lumOff val="40000"/>
                  </a:schemeClr>
                </a:solidFill>
                <a:sym typeface="Wingdings" panose="05000000000000000000" pitchFamily="2" charset="2"/>
              </a:rPr>
              <a:t>3' direction</a:t>
            </a:r>
          </a:p>
          <a:p>
            <a:r>
              <a:rPr lang="en-US" sz="2200" dirty="0">
                <a:sym typeface="Wingdings" panose="05000000000000000000" pitchFamily="2" charset="2"/>
              </a:rPr>
              <a:t>This means for one of the open strands, </a:t>
            </a:r>
            <a:r>
              <a:rPr lang="en-US" sz="2200" dirty="0" smtClean="0">
                <a:sym typeface="Wingdings" panose="05000000000000000000" pitchFamily="2" charset="2"/>
              </a:rPr>
              <a:t>synthesis </a:t>
            </a:r>
            <a:r>
              <a:rPr lang="en-US" sz="2200" dirty="0">
                <a:sym typeface="Wingdings" panose="05000000000000000000" pitchFamily="2" charset="2"/>
              </a:rPr>
              <a:t>is continuous and need not be </a:t>
            </a:r>
            <a:r>
              <a:rPr lang="en-US" sz="2200" dirty="0" smtClean="0">
                <a:sym typeface="Wingdings" panose="05000000000000000000" pitchFamily="2" charset="2"/>
              </a:rPr>
              <a:t>interrupted (</a:t>
            </a:r>
            <a:r>
              <a:rPr lang="en-US" sz="2200" dirty="0" smtClean="0">
                <a:solidFill>
                  <a:srgbClr val="00FF00"/>
                </a:solidFill>
                <a:sym typeface="Wingdings" panose="05000000000000000000" pitchFamily="2" charset="2"/>
              </a:rPr>
              <a:t>leading strands</a:t>
            </a:r>
            <a:r>
              <a:rPr lang="en-US" sz="2200" dirty="0" smtClean="0">
                <a:sym typeface="Wingdings" panose="05000000000000000000" pitchFamily="2" charset="2"/>
              </a:rPr>
              <a:t>)</a:t>
            </a:r>
            <a:endParaRPr lang="en-US" sz="2200" dirty="0">
              <a:sym typeface="Wingdings" panose="05000000000000000000" pitchFamily="2" charset="2"/>
            </a:endParaRPr>
          </a:p>
          <a:p>
            <a:r>
              <a:rPr lang="en-US" sz="2200" dirty="0">
                <a:sym typeface="Wingdings" panose="05000000000000000000" pitchFamily="2" charset="2"/>
              </a:rPr>
              <a:t>But for the other strand, DNA must be synthesized </a:t>
            </a:r>
            <a:r>
              <a:rPr lang="en-US" sz="2200" dirty="0" smtClean="0">
                <a:sym typeface="Wingdings" panose="05000000000000000000" pitchFamily="2" charset="2"/>
              </a:rPr>
              <a:t>discontinuously because of the requirement for synthesizing in the 5'3' direction:  thus multiple RNA primers are constructed to enable DNA synthesis for a short stretch (</a:t>
            </a:r>
            <a:r>
              <a:rPr lang="en-US" sz="2200" dirty="0" smtClean="0">
                <a:solidFill>
                  <a:srgbClr val="00FF00"/>
                </a:solidFill>
                <a:sym typeface="Wingdings" panose="05000000000000000000" pitchFamily="2" charset="2"/>
              </a:rPr>
              <a:t>lagging strand</a:t>
            </a:r>
            <a:r>
              <a:rPr lang="en-US" sz="2200" dirty="0" smtClean="0">
                <a:sym typeface="Wingdings" panose="05000000000000000000" pitchFamily="2" charset="2"/>
              </a:rPr>
              <a:t>)</a:t>
            </a:r>
          </a:p>
          <a:p>
            <a:r>
              <a:rPr lang="en-US" sz="2200" dirty="0" smtClean="0">
                <a:sym typeface="Wingdings" panose="05000000000000000000" pitchFamily="2" charset="2"/>
              </a:rPr>
              <a:t>Note that bases added to the new strands must pair: where there is a T, an A base is added to the new strand; where there is a G, a C base is added to the new strand</a:t>
            </a:r>
          </a:p>
        </p:txBody>
      </p:sp>
      <p:sp>
        <p:nvSpPr>
          <p:cNvPr id="4" name="Slide Number Placeholder 3"/>
          <p:cNvSpPr>
            <a:spLocks noGrp="1"/>
          </p:cNvSpPr>
          <p:nvPr>
            <p:ph type="sldNum" sz="quarter" idx="10"/>
          </p:nvPr>
        </p:nvSpPr>
        <p:spPr/>
        <p:txBody>
          <a:bodyPr/>
          <a:lstStyle/>
          <a:p>
            <a:fld id="{65A78972-42FF-4505-B5D1-39D2043ACCC8}" type="slidenum">
              <a:rPr lang="en-US" smtClean="0"/>
              <a:t>36</a:t>
            </a:fld>
            <a:endParaRPr lang="en-US"/>
          </a:p>
        </p:txBody>
      </p:sp>
    </p:spTree>
    <p:extLst>
      <p:ext uri="{BB962C8B-B14F-4D97-AF65-F5344CB8AC3E}">
        <p14:creationId xmlns:p14="http://schemas.microsoft.com/office/powerpoint/2010/main" val="38667502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458941"/>
            <a:ext cx="8407400" cy="646331"/>
          </a:xfrm>
        </p:spPr>
        <p:txBody>
          <a:bodyPr/>
          <a:lstStyle/>
          <a:p>
            <a:r>
              <a:rPr lang="en-US" sz="3600" dirty="0" smtClean="0"/>
              <a:t>Replication of DNA / Chromosome  </a:t>
            </a:r>
            <a:r>
              <a:rPr lang="en-US" sz="2400" dirty="0" smtClean="0"/>
              <a:t>3 of 3</a:t>
            </a:r>
            <a:endParaRPr lang="en-US" sz="3600" dirty="0"/>
          </a:p>
        </p:txBody>
      </p:sp>
      <p:sp>
        <p:nvSpPr>
          <p:cNvPr id="3" name="Content Placeholder 2"/>
          <p:cNvSpPr>
            <a:spLocks noGrp="1"/>
          </p:cNvSpPr>
          <p:nvPr>
            <p:ph idx="1"/>
          </p:nvPr>
        </p:nvSpPr>
        <p:spPr>
          <a:xfrm>
            <a:off x="364067" y="1197430"/>
            <a:ext cx="8390466" cy="4932438"/>
          </a:xfrm>
        </p:spPr>
        <p:txBody>
          <a:bodyPr/>
          <a:lstStyle/>
          <a:p>
            <a:r>
              <a:rPr lang="en-US" sz="2200" dirty="0" smtClean="0">
                <a:sym typeface="Wingdings" panose="05000000000000000000" pitchFamily="2" charset="2"/>
              </a:rPr>
              <a:t>Two types of DNA polymerase actually do all the DNA synthesis</a:t>
            </a:r>
          </a:p>
          <a:p>
            <a:pPr marL="457200" indent="-457200">
              <a:buFont typeface="+mj-lt"/>
              <a:buAutoNum type="arabicPeriod"/>
            </a:pPr>
            <a:r>
              <a:rPr lang="en-US" sz="2200" dirty="0" smtClean="0">
                <a:solidFill>
                  <a:srgbClr val="00FF00"/>
                </a:solidFill>
                <a:sym typeface="Wingdings" panose="05000000000000000000" pitchFamily="2" charset="2"/>
              </a:rPr>
              <a:t>DNA polymerase III </a:t>
            </a:r>
            <a:r>
              <a:rPr lang="en-US" sz="2200" dirty="0" smtClean="0">
                <a:sym typeface="Wingdings" panose="05000000000000000000" pitchFamily="2" charset="2"/>
              </a:rPr>
              <a:t>works off the RNA primer and synthesizes as much DNA as it can on the </a:t>
            </a:r>
            <a:r>
              <a:rPr lang="en-US" sz="2200" dirty="0" smtClean="0">
                <a:solidFill>
                  <a:srgbClr val="FFFF00"/>
                </a:solidFill>
                <a:sym typeface="Wingdings" panose="05000000000000000000" pitchFamily="2" charset="2"/>
              </a:rPr>
              <a:t>continuous</a:t>
            </a:r>
            <a:r>
              <a:rPr lang="en-US" sz="2200" dirty="0" smtClean="0">
                <a:sym typeface="Wingdings" panose="05000000000000000000" pitchFamily="2" charset="2"/>
              </a:rPr>
              <a:t> (</a:t>
            </a:r>
            <a:r>
              <a:rPr lang="en-US" sz="2200" dirty="0" smtClean="0">
                <a:solidFill>
                  <a:srgbClr val="FFFF00"/>
                </a:solidFill>
                <a:sym typeface="Wingdings" panose="05000000000000000000" pitchFamily="2" charset="2"/>
              </a:rPr>
              <a:t>leading</a:t>
            </a:r>
            <a:r>
              <a:rPr lang="en-US" sz="2200" dirty="0" smtClean="0">
                <a:sym typeface="Wingdings" panose="05000000000000000000" pitchFamily="2" charset="2"/>
              </a:rPr>
              <a:t>) </a:t>
            </a:r>
            <a:r>
              <a:rPr lang="en-US" sz="2200" dirty="0" smtClean="0">
                <a:solidFill>
                  <a:srgbClr val="FFFF00"/>
                </a:solidFill>
                <a:sym typeface="Wingdings" panose="05000000000000000000" pitchFamily="2" charset="2"/>
              </a:rPr>
              <a:t>strand;</a:t>
            </a:r>
            <a:r>
              <a:rPr lang="en-US" sz="2200" dirty="0" smtClean="0">
                <a:sym typeface="Wingdings" panose="05000000000000000000" pitchFamily="2" charset="2"/>
              </a:rPr>
              <a:t/>
            </a:r>
            <a:br>
              <a:rPr lang="en-US" sz="2200" dirty="0" smtClean="0">
                <a:sym typeface="Wingdings" panose="05000000000000000000" pitchFamily="2" charset="2"/>
              </a:rPr>
            </a:br>
            <a:r>
              <a:rPr lang="en-US" sz="2200" dirty="0" smtClean="0">
                <a:sym typeface="Wingdings" panose="05000000000000000000" pitchFamily="2" charset="2"/>
              </a:rPr>
              <a:t>on the </a:t>
            </a:r>
            <a:r>
              <a:rPr lang="en-US" sz="2200" dirty="0" smtClean="0">
                <a:solidFill>
                  <a:srgbClr val="FFFF00"/>
                </a:solidFill>
                <a:sym typeface="Wingdings" panose="05000000000000000000" pitchFamily="2" charset="2"/>
              </a:rPr>
              <a:t>discontinuous</a:t>
            </a:r>
            <a:r>
              <a:rPr lang="en-US" sz="2200" dirty="0" smtClean="0">
                <a:sym typeface="Wingdings" panose="05000000000000000000" pitchFamily="2" charset="2"/>
              </a:rPr>
              <a:t> (</a:t>
            </a:r>
            <a:r>
              <a:rPr lang="en-US" sz="2200" dirty="0" smtClean="0">
                <a:solidFill>
                  <a:srgbClr val="FFFF00"/>
                </a:solidFill>
                <a:sym typeface="Wingdings" panose="05000000000000000000" pitchFamily="2" charset="2"/>
              </a:rPr>
              <a:t>lagging</a:t>
            </a:r>
            <a:r>
              <a:rPr lang="en-US" sz="2200" dirty="0" smtClean="0">
                <a:sym typeface="Wingdings" panose="05000000000000000000" pitchFamily="2" charset="2"/>
              </a:rPr>
              <a:t>) </a:t>
            </a:r>
            <a:r>
              <a:rPr lang="en-US" sz="2200" dirty="0" smtClean="0">
                <a:solidFill>
                  <a:srgbClr val="FFFF00"/>
                </a:solidFill>
                <a:sym typeface="Wingdings" panose="05000000000000000000" pitchFamily="2" charset="2"/>
              </a:rPr>
              <a:t>strand</a:t>
            </a:r>
            <a:r>
              <a:rPr lang="en-US" sz="2200" dirty="0" smtClean="0">
                <a:sym typeface="Wingdings" panose="05000000000000000000" pitchFamily="2" charset="2"/>
              </a:rPr>
              <a:t>, it stops at the RNA primer ahead of it (it cannot run through it)</a:t>
            </a:r>
          </a:p>
          <a:p>
            <a:pPr marL="457200" indent="-457200">
              <a:buFont typeface="+mj-lt"/>
              <a:buAutoNum type="arabicPeriod"/>
            </a:pPr>
            <a:r>
              <a:rPr lang="en-US" sz="2200" dirty="0" smtClean="0">
                <a:solidFill>
                  <a:srgbClr val="00FF00"/>
                </a:solidFill>
                <a:sym typeface="Wingdings" panose="05000000000000000000" pitchFamily="2" charset="2"/>
              </a:rPr>
              <a:t>DNA polymerase I </a:t>
            </a:r>
            <a:r>
              <a:rPr lang="en-US" sz="2200" dirty="0" smtClean="0">
                <a:sym typeface="Wingdings" panose="05000000000000000000" pitchFamily="2" charset="2"/>
              </a:rPr>
              <a:t>is about to </a:t>
            </a:r>
            <a:r>
              <a:rPr lang="en-US" sz="2200" dirty="0" smtClean="0">
                <a:solidFill>
                  <a:srgbClr val="FFFF00"/>
                </a:solidFill>
                <a:sym typeface="Wingdings" panose="05000000000000000000" pitchFamily="2" charset="2"/>
              </a:rPr>
              <a:t>fill in </a:t>
            </a:r>
            <a:r>
              <a:rPr lang="en-US" sz="2200" dirty="0" smtClean="0">
                <a:sym typeface="Wingdings" panose="05000000000000000000" pitchFamily="2" charset="2"/>
              </a:rPr>
              <a:t>all the </a:t>
            </a:r>
            <a:r>
              <a:rPr lang="en-US" sz="2200" dirty="0" smtClean="0">
                <a:solidFill>
                  <a:srgbClr val="FFFF00"/>
                </a:solidFill>
                <a:sym typeface="Wingdings" panose="05000000000000000000" pitchFamily="2" charset="2"/>
              </a:rPr>
              <a:t>gaps</a:t>
            </a:r>
            <a:r>
              <a:rPr lang="en-US" sz="2200" dirty="0" smtClean="0">
                <a:sym typeface="Wingdings" panose="05000000000000000000" pitchFamily="2" charset="2"/>
              </a:rPr>
              <a:t> and run right through </a:t>
            </a:r>
            <a:r>
              <a:rPr lang="en-US" sz="2200" dirty="0" smtClean="0">
                <a:solidFill>
                  <a:srgbClr val="FFFF00"/>
                </a:solidFill>
                <a:sym typeface="Wingdings" panose="05000000000000000000" pitchFamily="2" charset="2"/>
              </a:rPr>
              <a:t>RNA primers</a:t>
            </a:r>
            <a:r>
              <a:rPr lang="en-US" sz="2200" dirty="0" smtClean="0">
                <a:sym typeface="Wingdings" panose="05000000000000000000" pitchFamily="2" charset="2"/>
              </a:rPr>
              <a:t>, replacing them with </a:t>
            </a:r>
            <a:r>
              <a:rPr lang="en-US" sz="2200" dirty="0" smtClean="0">
                <a:solidFill>
                  <a:srgbClr val="FFFF00"/>
                </a:solidFill>
                <a:sym typeface="Wingdings" panose="05000000000000000000" pitchFamily="2" charset="2"/>
              </a:rPr>
              <a:t>DNA nucleotides</a:t>
            </a:r>
            <a:r>
              <a:rPr lang="en-US" sz="2200" dirty="0" smtClean="0">
                <a:sym typeface="Wingdings" panose="05000000000000000000" pitchFamily="2" charset="2"/>
              </a:rPr>
              <a:t>; it is thought of as an </a:t>
            </a:r>
            <a:r>
              <a:rPr lang="en-US" sz="2200" dirty="0" smtClean="0">
                <a:solidFill>
                  <a:schemeClr val="accent1">
                    <a:lumMod val="60000"/>
                    <a:lumOff val="40000"/>
                  </a:schemeClr>
                </a:solidFill>
                <a:sym typeface="Wingdings" panose="05000000000000000000" pitchFamily="2" charset="2"/>
              </a:rPr>
              <a:t>editing enzyme</a:t>
            </a:r>
          </a:p>
          <a:p>
            <a:pPr marL="457200" indent="-457200">
              <a:buFont typeface="+mj-lt"/>
              <a:buAutoNum type="arabicPeriod"/>
            </a:pPr>
            <a:endParaRPr lang="en-US" sz="2200" dirty="0">
              <a:sym typeface="Wingdings" panose="05000000000000000000" pitchFamily="2" charset="2"/>
            </a:endParaRPr>
          </a:p>
          <a:p>
            <a:pPr marL="457200" indent="-457200">
              <a:buFont typeface="+mj-lt"/>
              <a:buAutoNum type="arabicPeriod"/>
            </a:pPr>
            <a:r>
              <a:rPr lang="en-US" sz="2200" dirty="0" smtClean="0">
                <a:solidFill>
                  <a:srgbClr val="00FF00"/>
                </a:solidFill>
                <a:sym typeface="Wingdings" panose="05000000000000000000" pitchFamily="2" charset="2"/>
              </a:rPr>
              <a:t>DNA ligase </a:t>
            </a:r>
            <a:r>
              <a:rPr lang="en-US" sz="2200" dirty="0" smtClean="0">
                <a:sym typeface="Wingdings" panose="05000000000000000000" pitchFamily="2" charset="2"/>
              </a:rPr>
              <a:t>is a special enzyme that joins any </a:t>
            </a:r>
            <a:r>
              <a:rPr lang="en-US" sz="2200" dirty="0" smtClean="0">
                <a:solidFill>
                  <a:schemeClr val="accent1">
                    <a:lumMod val="60000"/>
                    <a:lumOff val="40000"/>
                  </a:schemeClr>
                </a:solidFill>
                <a:sym typeface="Wingdings" panose="05000000000000000000" pitchFamily="2" charset="2"/>
              </a:rPr>
              <a:t>sugar-phosphate bond breaks</a:t>
            </a:r>
            <a:r>
              <a:rPr lang="en-US" sz="2200" dirty="0" smtClean="0">
                <a:sym typeface="Wingdings" panose="05000000000000000000" pitchFamily="2" charset="2"/>
              </a:rPr>
              <a:t>, which can remain from the synthesis operation</a:t>
            </a:r>
            <a:endParaRPr lang="en-US" sz="220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65A78972-42FF-4505-B5D1-39D2043ACCC8}" type="slidenum">
              <a:rPr lang="en-US" smtClean="0"/>
              <a:t>37</a:t>
            </a:fld>
            <a:endParaRPr lang="en-US"/>
          </a:p>
        </p:txBody>
      </p:sp>
    </p:spTree>
    <p:extLst>
      <p:ext uri="{BB962C8B-B14F-4D97-AF65-F5344CB8AC3E}">
        <p14:creationId xmlns:p14="http://schemas.microsoft.com/office/powerpoint/2010/main" val="2758961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191001" y="1397530"/>
            <a:ext cx="4563532" cy="4732337"/>
          </a:xfrm>
        </p:spPr>
        <p:txBody>
          <a:bodyPr/>
          <a:lstStyle/>
          <a:p>
            <a:pPr marL="457200" indent="-457200">
              <a:buFont typeface="+mj-lt"/>
              <a:buAutoNum type="arabicPeriod"/>
            </a:pPr>
            <a:r>
              <a:rPr lang="en-US" sz="2200" dirty="0" smtClean="0"/>
              <a:t>Form the RNA primer with the </a:t>
            </a:r>
            <a:r>
              <a:rPr lang="en-US" sz="2200" dirty="0" smtClean="0">
                <a:solidFill>
                  <a:srgbClr val="FFFF00"/>
                </a:solidFill>
              </a:rPr>
              <a:t>RNA </a:t>
            </a:r>
            <a:r>
              <a:rPr lang="en-US" sz="2200" dirty="0" err="1" smtClean="0">
                <a:solidFill>
                  <a:srgbClr val="FFFF00"/>
                </a:solidFill>
              </a:rPr>
              <a:t>primase</a:t>
            </a:r>
            <a:r>
              <a:rPr lang="en-US" sz="2200" dirty="0" smtClean="0">
                <a:solidFill>
                  <a:srgbClr val="FFFF00"/>
                </a:solidFill>
              </a:rPr>
              <a:t> </a:t>
            </a:r>
            <a:r>
              <a:rPr lang="en-US" sz="2200" dirty="0" smtClean="0"/>
              <a:t>enzyme</a:t>
            </a:r>
          </a:p>
          <a:p>
            <a:pPr marL="457200" indent="-457200">
              <a:buFont typeface="+mj-lt"/>
              <a:buAutoNum type="arabicPeriod"/>
            </a:pPr>
            <a:r>
              <a:rPr lang="en-US" sz="2200" dirty="0" smtClean="0"/>
              <a:t>Extend with making DNA using the</a:t>
            </a:r>
            <a:br>
              <a:rPr lang="en-US" sz="2200" dirty="0" smtClean="0"/>
            </a:br>
            <a:r>
              <a:rPr lang="en-US" sz="2200" dirty="0" smtClean="0">
                <a:solidFill>
                  <a:srgbClr val="FFFF00"/>
                </a:solidFill>
              </a:rPr>
              <a:t>DNA polymerase III </a:t>
            </a:r>
            <a:r>
              <a:rPr lang="en-US" sz="2200" dirty="0" smtClean="0"/>
              <a:t>enzyme</a:t>
            </a:r>
          </a:p>
          <a:p>
            <a:pPr marL="457200" indent="-457200">
              <a:buFont typeface="+mj-lt"/>
              <a:buAutoNum type="arabicPeriod"/>
            </a:pPr>
            <a:r>
              <a:rPr lang="en-US" sz="2200" dirty="0" smtClean="0">
                <a:solidFill>
                  <a:srgbClr val="FFFF00"/>
                </a:solidFill>
              </a:rPr>
              <a:t>DNA polymerase I </a:t>
            </a:r>
            <a:r>
              <a:rPr lang="en-US" sz="2200" dirty="0" smtClean="0"/>
              <a:t>fills in gaps and runs ("eats") through the RNA primers</a:t>
            </a:r>
          </a:p>
          <a:p>
            <a:pPr marL="457200" indent="-457200">
              <a:buFont typeface="+mj-lt"/>
              <a:buAutoNum type="arabicPeriod"/>
            </a:pPr>
            <a:r>
              <a:rPr lang="en-US" sz="2200" dirty="0" smtClean="0">
                <a:solidFill>
                  <a:srgbClr val="FFFF00"/>
                </a:solidFill>
              </a:rPr>
              <a:t>DNA ligase </a:t>
            </a:r>
            <a:r>
              <a:rPr lang="en-US" sz="2200" dirty="0" smtClean="0"/>
              <a:t>fills in sugar-phosphate bond break gaps</a:t>
            </a:r>
            <a:endParaRPr lang="en-US" sz="2200" dirty="0"/>
          </a:p>
        </p:txBody>
      </p:sp>
      <p:sp>
        <p:nvSpPr>
          <p:cNvPr id="4" name="Slide Number Placeholder 3"/>
          <p:cNvSpPr>
            <a:spLocks noGrp="1"/>
          </p:cNvSpPr>
          <p:nvPr>
            <p:ph type="sldNum" sz="quarter" idx="10"/>
          </p:nvPr>
        </p:nvSpPr>
        <p:spPr/>
        <p:txBody>
          <a:bodyPr/>
          <a:lstStyle/>
          <a:p>
            <a:fld id="{65A78972-42FF-4505-B5D1-39D2043ACCC8}" type="slidenum">
              <a:rPr lang="en-US" smtClean="0"/>
              <a:t>38</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15" y="228600"/>
            <a:ext cx="3998186" cy="619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7587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Replication Forks, Bubbles, </a:t>
            </a:r>
            <a:r>
              <a:rPr lang="en-US" dirty="0" err="1" smtClean="0"/>
              <a:t>etc</a:t>
            </a:r>
            <a:endParaRPr lang="en-US" dirty="0"/>
          </a:p>
        </p:txBody>
      </p:sp>
      <p:sp>
        <p:nvSpPr>
          <p:cNvPr id="3" name="Content Placeholder 2"/>
          <p:cNvSpPr>
            <a:spLocks noGrp="1"/>
          </p:cNvSpPr>
          <p:nvPr>
            <p:ph idx="1"/>
          </p:nvPr>
        </p:nvSpPr>
        <p:spPr/>
        <p:txBody>
          <a:bodyPr/>
          <a:lstStyle/>
          <a:p>
            <a:r>
              <a:rPr lang="en-US" sz="2200" dirty="0" smtClean="0">
                <a:solidFill>
                  <a:srgbClr val="00FF00"/>
                </a:solidFill>
              </a:rPr>
              <a:t>Replication Bubble</a:t>
            </a:r>
            <a:r>
              <a:rPr lang="en-US" sz="2200" dirty="0" smtClean="0"/>
              <a:t>: The opening of double-stranded DNA to two single strands has the appearance of a "bubble" under electron microscopes.  Each bubble has two Y-shaped </a:t>
            </a:r>
            <a:r>
              <a:rPr lang="en-US" sz="2200" dirty="0" smtClean="0">
                <a:solidFill>
                  <a:srgbClr val="00FF00"/>
                </a:solidFill>
              </a:rPr>
              <a:t>replication forks </a:t>
            </a:r>
            <a:r>
              <a:rPr lang="en-US" sz="2200" dirty="0" smtClean="0"/>
              <a:t>which are the points where the double strand helix are separated to achieve </a:t>
            </a:r>
            <a:r>
              <a:rPr lang="en-US" sz="2200" dirty="0" smtClean="0">
                <a:solidFill>
                  <a:srgbClr val="00FF00"/>
                </a:solidFill>
              </a:rPr>
              <a:t>semiconservative</a:t>
            </a:r>
            <a:r>
              <a:rPr lang="en-US" sz="2200" dirty="0" smtClean="0"/>
              <a:t> synthesis of two new strands on templates</a:t>
            </a:r>
          </a:p>
          <a:p>
            <a:r>
              <a:rPr lang="en-US" sz="2200" dirty="0" smtClean="0"/>
              <a:t>Each </a:t>
            </a:r>
            <a:r>
              <a:rPr lang="en-US" sz="2200" dirty="0"/>
              <a:t>eukaryotic chromosome has hundreds of initiation </a:t>
            </a:r>
            <a:r>
              <a:rPr lang="en-US" sz="2200" dirty="0" smtClean="0"/>
              <a:t>points (</a:t>
            </a:r>
            <a:r>
              <a:rPr lang="en-US" sz="2200" dirty="0" smtClean="0">
                <a:solidFill>
                  <a:schemeClr val="accent1">
                    <a:lumMod val="60000"/>
                    <a:lumOff val="40000"/>
                  </a:schemeClr>
                </a:solidFill>
              </a:rPr>
              <a:t>origins of replication</a:t>
            </a:r>
            <a:r>
              <a:rPr lang="en-US" sz="2200" dirty="0" smtClean="0"/>
              <a:t>), forming </a:t>
            </a:r>
            <a:r>
              <a:rPr lang="en-US" sz="2200" dirty="0" smtClean="0">
                <a:solidFill>
                  <a:srgbClr val="FFFF00"/>
                </a:solidFill>
              </a:rPr>
              <a:t>bubbles</a:t>
            </a:r>
            <a:r>
              <a:rPr lang="en-US" sz="2200" dirty="0"/>
              <a:t>. </a:t>
            </a:r>
            <a:r>
              <a:rPr lang="en-US" sz="2200" dirty="0" smtClean="0"/>
              <a:t>Adjacent </a:t>
            </a:r>
            <a:r>
              <a:rPr lang="en-US" sz="2200" dirty="0"/>
              <a:t>bubbles fuse to generate larger </a:t>
            </a:r>
            <a:r>
              <a:rPr lang="en-US" sz="2200" dirty="0" smtClean="0"/>
              <a:t>bubbles: the two new double strands being separated</a:t>
            </a:r>
            <a:endParaRPr lang="en-US" sz="2200" dirty="0"/>
          </a:p>
          <a:p>
            <a:r>
              <a:rPr lang="en-US" sz="2200" dirty="0" smtClean="0"/>
              <a:t>Semiconservative replication refers to the fact that the two new "daughter" strands are the other strand of the parent strand</a:t>
            </a:r>
            <a:endParaRPr lang="en-US" sz="2200" dirty="0"/>
          </a:p>
        </p:txBody>
      </p:sp>
      <p:sp>
        <p:nvSpPr>
          <p:cNvPr id="4" name="Slide Number Placeholder 3"/>
          <p:cNvSpPr>
            <a:spLocks noGrp="1"/>
          </p:cNvSpPr>
          <p:nvPr>
            <p:ph type="sldNum" sz="quarter" idx="10"/>
          </p:nvPr>
        </p:nvSpPr>
        <p:spPr/>
        <p:txBody>
          <a:bodyPr/>
          <a:lstStyle/>
          <a:p>
            <a:fld id="{65A78972-42FF-4505-B5D1-39D2043ACCC8}" type="slidenum">
              <a:rPr lang="en-US" smtClean="0"/>
              <a:t>39</a:t>
            </a:fld>
            <a:endParaRPr lang="en-US"/>
          </a:p>
        </p:txBody>
      </p:sp>
    </p:spTree>
    <p:extLst>
      <p:ext uri="{BB962C8B-B14F-4D97-AF65-F5344CB8AC3E}">
        <p14:creationId xmlns:p14="http://schemas.microsoft.com/office/powerpoint/2010/main" val="1058762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553" y="346679"/>
            <a:ext cx="8407400" cy="762000"/>
          </a:xfrm>
        </p:spPr>
        <p:txBody>
          <a:bodyPr/>
          <a:lstStyle/>
          <a:p>
            <a:r>
              <a:rPr lang="en-US" dirty="0" smtClean="0"/>
              <a:t>Nucleotides</a:t>
            </a:r>
            <a:endParaRPr lang="en-US" dirty="0"/>
          </a:p>
        </p:txBody>
      </p:sp>
      <p:sp>
        <p:nvSpPr>
          <p:cNvPr id="3" name="Content Placeholder 2"/>
          <p:cNvSpPr>
            <a:spLocks noGrp="1"/>
          </p:cNvSpPr>
          <p:nvPr>
            <p:ph idx="1"/>
          </p:nvPr>
        </p:nvSpPr>
        <p:spPr>
          <a:xfrm>
            <a:off x="364067" y="1077686"/>
            <a:ext cx="8390466" cy="5052182"/>
          </a:xfrm>
        </p:spPr>
        <p:txBody>
          <a:bodyPr/>
          <a:lstStyle/>
          <a:p>
            <a:pPr>
              <a:spcBef>
                <a:spcPts val="200"/>
              </a:spcBef>
            </a:pPr>
            <a:r>
              <a:rPr lang="en-US" sz="2200" dirty="0">
                <a:solidFill>
                  <a:srgbClr val="00FF00"/>
                </a:solidFill>
              </a:rPr>
              <a:t>Nucleotides</a:t>
            </a:r>
            <a:r>
              <a:rPr lang="en-US" sz="2200" dirty="0"/>
              <a:t> </a:t>
            </a:r>
            <a:r>
              <a:rPr lang="en-US" sz="2200" dirty="0" smtClean="0"/>
              <a:t>are the </a:t>
            </a:r>
            <a:r>
              <a:rPr lang="en-US" sz="2200" dirty="0" smtClean="0">
                <a:solidFill>
                  <a:srgbClr val="FFFF00"/>
                </a:solidFill>
              </a:rPr>
              <a:t>monomeric</a:t>
            </a:r>
            <a:r>
              <a:rPr lang="en-US" sz="2200" dirty="0" smtClean="0"/>
              <a:t> </a:t>
            </a:r>
            <a:r>
              <a:rPr lang="en-US" sz="2200" dirty="0"/>
              <a:t>building blocks of </a:t>
            </a:r>
            <a:r>
              <a:rPr lang="en-US" sz="2200" dirty="0">
                <a:solidFill>
                  <a:srgbClr val="FFFF00"/>
                </a:solidFill>
              </a:rPr>
              <a:t>nucleic </a:t>
            </a:r>
            <a:r>
              <a:rPr lang="en-US" sz="2200" dirty="0" smtClean="0">
                <a:solidFill>
                  <a:srgbClr val="FFFF00"/>
                </a:solidFill>
              </a:rPr>
              <a:t>acids</a:t>
            </a:r>
            <a:r>
              <a:rPr lang="en-US" sz="2200" dirty="0" smtClean="0"/>
              <a:t>:  nucleic acids are thus </a:t>
            </a:r>
            <a:r>
              <a:rPr lang="en-US" sz="2200" dirty="0" smtClean="0">
                <a:solidFill>
                  <a:schemeClr val="accent1">
                    <a:lumMod val="60000"/>
                    <a:lumOff val="40000"/>
                  </a:schemeClr>
                </a:solidFill>
              </a:rPr>
              <a:t>polynucleotides</a:t>
            </a:r>
            <a:r>
              <a:rPr lang="en-US" sz="2200" dirty="0" smtClean="0"/>
              <a:t> (</a:t>
            </a:r>
            <a:r>
              <a:rPr lang="en-US" sz="2200" dirty="0" smtClean="0">
                <a:solidFill>
                  <a:schemeClr val="accent1">
                    <a:lumMod val="60000"/>
                    <a:lumOff val="40000"/>
                  </a:schemeClr>
                </a:solidFill>
              </a:rPr>
              <a:t>polymeric</a:t>
            </a:r>
            <a:r>
              <a:rPr lang="en-US" sz="2200" dirty="0" smtClean="0"/>
              <a:t> </a:t>
            </a:r>
            <a:r>
              <a:rPr lang="en-US" sz="2200" dirty="0" smtClean="0">
                <a:solidFill>
                  <a:schemeClr val="accent1">
                    <a:lumMod val="60000"/>
                    <a:lumOff val="40000"/>
                  </a:schemeClr>
                </a:solidFill>
              </a:rPr>
              <a:t>nucleotides</a:t>
            </a:r>
            <a:r>
              <a:rPr lang="en-US" sz="2200" dirty="0" smtClean="0"/>
              <a:t>)</a:t>
            </a:r>
          </a:p>
          <a:p>
            <a:pPr>
              <a:spcBef>
                <a:spcPts val="200"/>
              </a:spcBef>
            </a:pPr>
            <a:r>
              <a:rPr lang="en-US" sz="2200" dirty="0" smtClean="0"/>
              <a:t>Each </a:t>
            </a:r>
            <a:r>
              <a:rPr lang="en-US" sz="2200" dirty="0"/>
              <a:t>nucleotide has </a:t>
            </a:r>
            <a:r>
              <a:rPr lang="en-US" sz="2200" dirty="0">
                <a:solidFill>
                  <a:srgbClr val="FFFF00"/>
                </a:solidFill>
              </a:rPr>
              <a:t>three</a:t>
            </a:r>
            <a:r>
              <a:rPr lang="en-US" sz="2200" dirty="0"/>
              <a:t> </a:t>
            </a:r>
            <a:r>
              <a:rPr lang="en-US" sz="2200" dirty="0" smtClean="0"/>
              <a:t>identifiable moieties (parts)</a:t>
            </a:r>
            <a:endParaRPr lang="en-US" sz="2200" dirty="0"/>
          </a:p>
          <a:p>
            <a:pPr marL="457200" indent="-457200">
              <a:spcBef>
                <a:spcPts val="200"/>
              </a:spcBef>
              <a:buFont typeface="+mj-lt"/>
              <a:buAutoNum type="arabicPeriod"/>
            </a:pPr>
            <a:r>
              <a:rPr lang="en-US" sz="2200" dirty="0" smtClean="0"/>
              <a:t>Two types of nitrogen-containing bases</a:t>
            </a:r>
          </a:p>
          <a:p>
            <a:pPr marL="749300" lvl="1" indent="-457200">
              <a:spcBef>
                <a:spcPts val="200"/>
              </a:spcBef>
              <a:buFont typeface="+mj-lt"/>
              <a:buAutoNum type="romanLcPeriod"/>
            </a:pPr>
            <a:r>
              <a:rPr lang="en-US" dirty="0" smtClean="0">
                <a:solidFill>
                  <a:srgbClr val="00FF00"/>
                </a:solidFill>
              </a:rPr>
              <a:t>purines</a:t>
            </a:r>
            <a:r>
              <a:rPr lang="en-US" dirty="0" smtClean="0"/>
              <a:t>:  these are 2-aromatic ringed structures</a:t>
            </a:r>
          </a:p>
          <a:p>
            <a:pPr marL="749300" lvl="1" indent="-457200">
              <a:spcBef>
                <a:spcPts val="200"/>
              </a:spcBef>
              <a:buFont typeface="+mj-lt"/>
              <a:buAutoNum type="romanLcPeriod"/>
            </a:pPr>
            <a:r>
              <a:rPr lang="en-US" dirty="0" smtClean="0">
                <a:solidFill>
                  <a:srgbClr val="00FF00"/>
                </a:solidFill>
              </a:rPr>
              <a:t>pyrimidines</a:t>
            </a:r>
            <a:r>
              <a:rPr lang="en-US" dirty="0" smtClean="0"/>
              <a:t>: these are 1-aromatic ringed structures</a:t>
            </a:r>
            <a:endParaRPr lang="en-US" dirty="0"/>
          </a:p>
          <a:p>
            <a:pPr marL="457200" indent="-457200">
              <a:spcBef>
                <a:spcPts val="200"/>
              </a:spcBef>
              <a:buFont typeface="+mj-lt"/>
              <a:buAutoNum type="arabicPeriod"/>
            </a:pPr>
            <a:r>
              <a:rPr lang="en-US" sz="2200" i="1" dirty="0" err="1" smtClean="0"/>
              <a:t>keto</a:t>
            </a:r>
            <a:r>
              <a:rPr lang="en-US" sz="2200" dirty="0" err="1" smtClean="0">
                <a:solidFill>
                  <a:srgbClr val="00FF00"/>
                </a:solidFill>
              </a:rPr>
              <a:t>pentose</a:t>
            </a:r>
            <a:r>
              <a:rPr lang="en-US" sz="2200" dirty="0" smtClean="0"/>
              <a:t> </a:t>
            </a:r>
            <a:r>
              <a:rPr lang="en-US" sz="2200" dirty="0" smtClean="0">
                <a:solidFill>
                  <a:srgbClr val="00FF00"/>
                </a:solidFill>
              </a:rPr>
              <a:t>sugar</a:t>
            </a:r>
          </a:p>
          <a:p>
            <a:pPr marL="749300" lvl="1" indent="-457200">
              <a:spcBef>
                <a:spcPts val="200"/>
              </a:spcBef>
            </a:pPr>
            <a:r>
              <a:rPr lang="en-US" dirty="0" smtClean="0">
                <a:solidFill>
                  <a:srgbClr val="00FF00"/>
                </a:solidFill>
              </a:rPr>
              <a:t>2'-deoxyribose </a:t>
            </a:r>
            <a:r>
              <a:rPr lang="en-US" dirty="0"/>
              <a:t>in </a:t>
            </a:r>
            <a:r>
              <a:rPr lang="en-US" dirty="0" smtClean="0">
                <a:solidFill>
                  <a:schemeClr val="accent1">
                    <a:lumMod val="60000"/>
                    <a:lumOff val="40000"/>
                  </a:schemeClr>
                </a:solidFill>
              </a:rPr>
              <a:t>DNA</a:t>
            </a:r>
            <a:endParaRPr lang="en-US" dirty="0">
              <a:solidFill>
                <a:schemeClr val="accent1">
                  <a:lumMod val="60000"/>
                  <a:lumOff val="40000"/>
                </a:schemeClr>
              </a:solidFill>
            </a:endParaRPr>
          </a:p>
          <a:p>
            <a:pPr marL="749300" lvl="1" indent="-457200">
              <a:spcBef>
                <a:spcPts val="200"/>
              </a:spcBef>
            </a:pPr>
            <a:r>
              <a:rPr lang="en-US" dirty="0" smtClean="0">
                <a:solidFill>
                  <a:srgbClr val="00FF00"/>
                </a:solidFill>
              </a:rPr>
              <a:t>ribose</a:t>
            </a:r>
            <a:r>
              <a:rPr lang="en-US" dirty="0" smtClean="0"/>
              <a:t> in </a:t>
            </a:r>
            <a:r>
              <a:rPr lang="en-US" dirty="0" smtClean="0">
                <a:solidFill>
                  <a:schemeClr val="accent1">
                    <a:lumMod val="60000"/>
                    <a:lumOff val="40000"/>
                  </a:schemeClr>
                </a:solidFill>
              </a:rPr>
              <a:t>RNA</a:t>
            </a:r>
            <a:endParaRPr lang="en-US" dirty="0">
              <a:solidFill>
                <a:schemeClr val="accent1">
                  <a:lumMod val="60000"/>
                  <a:lumOff val="40000"/>
                </a:schemeClr>
              </a:solidFill>
            </a:endParaRPr>
          </a:p>
          <a:p>
            <a:pPr marL="457200" indent="-457200">
              <a:spcBef>
                <a:spcPts val="200"/>
              </a:spcBef>
              <a:buFont typeface="+mj-lt"/>
              <a:buAutoNum type="arabicPeriod"/>
            </a:pPr>
            <a:r>
              <a:rPr lang="en-US" sz="2200" dirty="0" smtClean="0">
                <a:solidFill>
                  <a:srgbClr val="00FF00"/>
                </a:solidFill>
              </a:rPr>
              <a:t>phosphate</a:t>
            </a:r>
          </a:p>
          <a:p>
            <a:pPr marL="0" indent="0">
              <a:spcBef>
                <a:spcPts val="200"/>
              </a:spcBef>
              <a:buNone/>
            </a:pPr>
            <a:r>
              <a:rPr lang="en-US" sz="2000" dirty="0" smtClean="0"/>
              <a:t>When DNA and RNA are in solution, the presence of negatively charged phosphate in the DNA and RNA structure makes DNA and RNA </a:t>
            </a:r>
            <a:r>
              <a:rPr lang="en-US" sz="2000" u="sng" dirty="0" smtClean="0">
                <a:solidFill>
                  <a:schemeClr val="accent1">
                    <a:lumMod val="60000"/>
                    <a:lumOff val="40000"/>
                  </a:schemeClr>
                </a:solidFill>
              </a:rPr>
              <a:t>very highly negatively charged polymers</a:t>
            </a:r>
            <a:r>
              <a:rPr lang="en-US" sz="2000" dirty="0" smtClean="0"/>
              <a:t>, and this has tremendous biological significance in their biochemistry</a:t>
            </a:r>
            <a:endParaRPr lang="en-US" sz="2000" dirty="0"/>
          </a:p>
        </p:txBody>
      </p:sp>
      <p:sp>
        <p:nvSpPr>
          <p:cNvPr id="4" name="Slide Number Placeholder 3"/>
          <p:cNvSpPr>
            <a:spLocks noGrp="1"/>
          </p:cNvSpPr>
          <p:nvPr>
            <p:ph type="sldNum" sz="quarter" idx="10"/>
          </p:nvPr>
        </p:nvSpPr>
        <p:spPr/>
        <p:txBody>
          <a:bodyPr/>
          <a:lstStyle/>
          <a:p>
            <a:fld id="{65A78972-42FF-4505-B5D1-39D2043ACCC8}" type="slidenum">
              <a:rPr lang="en-US" smtClean="0"/>
              <a:t>4</a:t>
            </a:fld>
            <a:endParaRPr lang="en-US"/>
          </a:p>
        </p:txBody>
      </p:sp>
    </p:spTree>
    <p:extLst>
      <p:ext uri="{BB962C8B-B14F-4D97-AF65-F5344CB8AC3E}">
        <p14:creationId xmlns:p14="http://schemas.microsoft.com/office/powerpoint/2010/main" val="256711414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666509" y="1397530"/>
            <a:ext cx="3088024" cy="4732337"/>
          </a:xfrm>
        </p:spPr>
        <p:txBody>
          <a:bodyPr/>
          <a:lstStyle/>
          <a:p>
            <a:r>
              <a:rPr lang="en-US" sz="1800" dirty="0" smtClean="0">
                <a:latin typeface="+mj-lt"/>
              </a:rPr>
              <a:t>The terms used to refer to the features of DNA replication</a:t>
            </a:r>
          </a:p>
          <a:p>
            <a:r>
              <a:rPr lang="en-US" sz="1800" dirty="0" smtClean="0">
                <a:latin typeface="+mj-lt"/>
              </a:rPr>
              <a:t>The "leading strand" refers to continuous DNA synthesis in the 5'</a:t>
            </a:r>
            <a:r>
              <a:rPr lang="en-US" sz="1800" dirty="0" smtClean="0">
                <a:latin typeface="+mj-lt"/>
                <a:sym typeface="Wingdings" panose="05000000000000000000" pitchFamily="2" charset="2"/>
              </a:rPr>
              <a:t>3' direction, while the "lagging strand" refers to the need for interrupted or discontinuous synthesis to complete its strand</a:t>
            </a:r>
          </a:p>
          <a:p>
            <a:r>
              <a:rPr lang="en-US" sz="1800" dirty="0" smtClean="0">
                <a:latin typeface="+mj-lt"/>
                <a:sym typeface="Wingdings" panose="05000000000000000000" pitchFamily="2" charset="2"/>
              </a:rPr>
              <a:t>Replication bubbles as seen with EM at lower left</a:t>
            </a:r>
            <a:endParaRPr lang="en-US" sz="1800" dirty="0">
              <a:latin typeface="+mj-lt"/>
            </a:endParaRPr>
          </a:p>
        </p:txBody>
      </p:sp>
      <p:sp>
        <p:nvSpPr>
          <p:cNvPr id="4" name="Slide Number Placeholder 3"/>
          <p:cNvSpPr>
            <a:spLocks noGrp="1"/>
          </p:cNvSpPr>
          <p:nvPr>
            <p:ph type="sldNum" sz="quarter" idx="10"/>
          </p:nvPr>
        </p:nvSpPr>
        <p:spPr/>
        <p:txBody>
          <a:bodyPr/>
          <a:lstStyle/>
          <a:p>
            <a:fld id="{65A78972-42FF-4505-B5D1-39D2043ACCC8}" type="slidenum">
              <a:rPr lang="en-US" smtClean="0"/>
              <a:t>40</a:t>
            </a:fld>
            <a:endParaRPr lang="en-US"/>
          </a:p>
        </p:txBody>
      </p:sp>
      <p:pic>
        <p:nvPicPr>
          <p:cNvPr id="103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8" y="256069"/>
            <a:ext cx="5227439" cy="382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509" y="4076819"/>
            <a:ext cx="3990109" cy="2569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20994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374341" y="3903056"/>
            <a:ext cx="8358693" cy="2328429"/>
          </a:xfrm>
        </p:spPr>
        <p:txBody>
          <a:bodyPr/>
          <a:lstStyle/>
          <a:p>
            <a:r>
              <a:rPr lang="en-US" sz="1600" b="1" dirty="0"/>
              <a:t>Replication of DNA Summary: </a:t>
            </a:r>
            <a:r>
              <a:rPr lang="en-US" sz="1600" dirty="0"/>
              <a:t>Once the DNA helix is uncoiled, and the hydrogen </a:t>
            </a:r>
            <a:r>
              <a:rPr lang="en-US" sz="1600" dirty="0" smtClean="0"/>
              <a:t>bonds between </a:t>
            </a:r>
            <a:r>
              <a:rPr lang="en-US" sz="1600" dirty="0"/>
              <a:t>its base pairs are broken, each nucleotide strand of the DNA acts as a template </a:t>
            </a:r>
            <a:r>
              <a:rPr lang="en-US" sz="1600" dirty="0" smtClean="0"/>
              <a:t>for constructing </a:t>
            </a:r>
            <a:r>
              <a:rPr lang="en-US" sz="1600" dirty="0"/>
              <a:t>a complementary strand, as illustrated on the right-hand side of the diagram. (</a:t>
            </a:r>
            <a:r>
              <a:rPr lang="en-US" sz="1600" dirty="0" smtClean="0"/>
              <a:t>The step </a:t>
            </a:r>
            <a:r>
              <a:rPr lang="en-US" sz="1600" dirty="0"/>
              <a:t>in which RNA primers are formed to start the process at replication bubbles is not shown.)</a:t>
            </a:r>
          </a:p>
          <a:p>
            <a:r>
              <a:rPr lang="en-US" sz="1600" dirty="0"/>
              <a:t>DNA polymerases work in one direction only, so the two new strands (leading and lagging) </a:t>
            </a:r>
            <a:r>
              <a:rPr lang="en-US" sz="1600" dirty="0" smtClean="0"/>
              <a:t>are synthesized </a:t>
            </a:r>
            <a:r>
              <a:rPr lang="en-US" sz="1600" dirty="0"/>
              <a:t>in opposite directions. (The </a:t>
            </a:r>
            <a:r>
              <a:rPr lang="en-US" sz="1600" dirty="0">
                <a:solidFill>
                  <a:srgbClr val="00FF00"/>
                </a:solidFill>
              </a:rPr>
              <a:t>DNA ligase </a:t>
            </a:r>
            <a:r>
              <a:rPr lang="en-US" sz="1600" dirty="0"/>
              <a:t>enzymes that join the DNA fragments on </a:t>
            </a:r>
            <a:r>
              <a:rPr lang="en-US" sz="1600" dirty="0" smtClean="0"/>
              <a:t>the lagging </a:t>
            </a:r>
            <a:r>
              <a:rPr lang="en-US" sz="1600" dirty="0"/>
              <a:t>strand are not illustrated.) Each DNA molecule formed consists of one old (template</a:t>
            </a:r>
            <a:r>
              <a:rPr lang="en-US" sz="1600" dirty="0" smtClean="0"/>
              <a:t>) strand </a:t>
            </a:r>
            <a:r>
              <a:rPr lang="en-US" sz="1600" dirty="0"/>
              <a:t>and one newly assembled strand and constitutes a chromatid of a chromosome.</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810" y="277402"/>
            <a:ext cx="6042756" cy="3625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5A78972-42FF-4505-B5D1-39D2043ACCC8}" type="slidenum">
              <a:rPr lang="en-US" smtClean="0"/>
              <a:t>41</a:t>
            </a:fld>
            <a:endParaRPr lang="en-US"/>
          </a:p>
        </p:txBody>
      </p:sp>
    </p:spTree>
    <p:extLst>
      <p:ext uri="{BB962C8B-B14F-4D97-AF65-F5344CB8AC3E}">
        <p14:creationId xmlns:p14="http://schemas.microsoft.com/office/powerpoint/2010/main" val="350125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smtClean="0"/>
              <a:t>Becker's </a:t>
            </a:r>
            <a:r>
              <a:rPr lang="en-US" dirty="0" err="1" smtClean="0"/>
              <a:t>WotC</a:t>
            </a:r>
            <a:r>
              <a:rPr lang="en-US" dirty="0" smtClean="0"/>
              <a:t>:  pp 510-514, 515-518, 530-533, 553-559, 561-563</a:t>
            </a:r>
          </a:p>
          <a:p>
            <a:r>
              <a:rPr lang="en-US" dirty="0" smtClean="0"/>
              <a:t>Raven:  Chap 14.3, 14.5, 15.1, 15.2, 16.5</a:t>
            </a:r>
          </a:p>
        </p:txBody>
      </p:sp>
      <p:sp>
        <p:nvSpPr>
          <p:cNvPr id="4" name="Slide Number Placeholder 3"/>
          <p:cNvSpPr>
            <a:spLocks noGrp="1"/>
          </p:cNvSpPr>
          <p:nvPr>
            <p:ph type="sldNum" sz="quarter" idx="10"/>
          </p:nvPr>
        </p:nvSpPr>
        <p:spPr/>
        <p:txBody>
          <a:bodyPr/>
          <a:lstStyle/>
          <a:p>
            <a:fld id="{65A78972-42FF-4505-B5D1-39D2043ACCC8}" type="slidenum">
              <a:rPr lang="en-US" smtClean="0"/>
              <a:t>42</a:t>
            </a:fld>
            <a:endParaRPr lang="en-US"/>
          </a:p>
        </p:txBody>
      </p:sp>
    </p:spTree>
    <p:extLst>
      <p:ext uri="{BB962C8B-B14F-4D97-AF65-F5344CB8AC3E}">
        <p14:creationId xmlns:p14="http://schemas.microsoft.com/office/powerpoint/2010/main" val="2178825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Nucleotide Structure</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1529" y="1270953"/>
            <a:ext cx="6485526" cy="5405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5A78972-42FF-4505-B5D1-39D2043ACCC8}" type="slidenum">
              <a:rPr lang="en-US" smtClean="0"/>
              <a:t>5</a:t>
            </a:fld>
            <a:endParaRPr lang="en-US"/>
          </a:p>
        </p:txBody>
      </p:sp>
    </p:spTree>
    <p:extLst>
      <p:ext uri="{BB962C8B-B14F-4D97-AF65-F5344CB8AC3E}">
        <p14:creationId xmlns:p14="http://schemas.microsoft.com/office/powerpoint/2010/main" val="9919282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Nitrogenous Base Features</a:t>
            </a:r>
            <a:endParaRPr lang="en-US" dirty="0"/>
          </a:p>
        </p:txBody>
      </p:sp>
      <p:sp>
        <p:nvSpPr>
          <p:cNvPr id="3" name="Content Placeholder 2"/>
          <p:cNvSpPr>
            <a:spLocks noGrp="1"/>
          </p:cNvSpPr>
          <p:nvPr>
            <p:ph idx="1"/>
          </p:nvPr>
        </p:nvSpPr>
        <p:spPr>
          <a:xfrm>
            <a:off x="364067" y="1328058"/>
            <a:ext cx="8390466" cy="4965096"/>
          </a:xfrm>
        </p:spPr>
        <p:txBody>
          <a:bodyPr/>
          <a:lstStyle/>
          <a:p>
            <a:pPr marL="0" indent="0">
              <a:buNone/>
            </a:pPr>
            <a:r>
              <a:rPr lang="en-US" sz="2000" i="1" dirty="0" smtClean="0">
                <a:solidFill>
                  <a:schemeClr val="accent1">
                    <a:lumMod val="60000"/>
                    <a:lumOff val="40000"/>
                  </a:schemeClr>
                </a:solidFill>
              </a:rPr>
              <a:t>Within the nucleotide, some detail of the purine and pyrimidine nitrogenous bases</a:t>
            </a:r>
            <a:endParaRPr lang="en-US" sz="2000" i="1" dirty="0">
              <a:solidFill>
                <a:schemeClr val="accent1">
                  <a:lumMod val="60000"/>
                  <a:lumOff val="40000"/>
                </a:schemeClr>
              </a:solidFill>
            </a:endParaRPr>
          </a:p>
          <a:p>
            <a:r>
              <a:rPr lang="en-US" sz="2200" dirty="0" smtClean="0"/>
              <a:t>The 2-ringed purines are in both </a:t>
            </a:r>
            <a:r>
              <a:rPr lang="en-US" sz="2200" dirty="0" smtClean="0">
                <a:solidFill>
                  <a:schemeClr val="accent1">
                    <a:lumMod val="60000"/>
                    <a:lumOff val="40000"/>
                  </a:schemeClr>
                </a:solidFill>
              </a:rPr>
              <a:t>DNA</a:t>
            </a:r>
            <a:r>
              <a:rPr lang="en-US" sz="2200" dirty="0" smtClean="0"/>
              <a:t> and </a:t>
            </a:r>
            <a:r>
              <a:rPr lang="en-US" sz="2200" dirty="0" smtClean="0">
                <a:solidFill>
                  <a:schemeClr val="accent1">
                    <a:lumMod val="60000"/>
                    <a:lumOff val="40000"/>
                  </a:schemeClr>
                </a:solidFill>
              </a:rPr>
              <a:t>RNA</a:t>
            </a:r>
          </a:p>
          <a:p>
            <a:pPr lvl="1"/>
            <a:r>
              <a:rPr lang="en-US" dirty="0" smtClean="0">
                <a:solidFill>
                  <a:srgbClr val="00FF00"/>
                </a:solidFill>
              </a:rPr>
              <a:t>adenine</a:t>
            </a:r>
            <a:r>
              <a:rPr lang="en-US" dirty="0" smtClean="0"/>
              <a:t> (symbolized </a:t>
            </a:r>
            <a:r>
              <a:rPr lang="en-US" dirty="0" smtClean="0">
                <a:solidFill>
                  <a:srgbClr val="00FF00"/>
                </a:solidFill>
              </a:rPr>
              <a:t>A</a:t>
            </a:r>
            <a:r>
              <a:rPr lang="en-US" dirty="0" smtClean="0"/>
              <a:t>)</a:t>
            </a:r>
          </a:p>
          <a:p>
            <a:pPr lvl="1"/>
            <a:r>
              <a:rPr lang="en-US" dirty="0" smtClean="0">
                <a:solidFill>
                  <a:srgbClr val="00FF00"/>
                </a:solidFill>
              </a:rPr>
              <a:t>guanine</a:t>
            </a:r>
            <a:r>
              <a:rPr lang="en-US" dirty="0" smtClean="0"/>
              <a:t> (symbolized </a:t>
            </a:r>
            <a:r>
              <a:rPr lang="en-US" dirty="0" smtClean="0">
                <a:solidFill>
                  <a:srgbClr val="00FF00"/>
                </a:solidFill>
              </a:rPr>
              <a:t>G</a:t>
            </a:r>
            <a:r>
              <a:rPr lang="en-US" dirty="0" smtClean="0"/>
              <a:t>)</a:t>
            </a:r>
          </a:p>
          <a:p>
            <a:r>
              <a:rPr lang="en-US" sz="2200" dirty="0" smtClean="0"/>
              <a:t>The 1-ringed pyrimidines are</a:t>
            </a:r>
            <a:endParaRPr lang="en-US" sz="2200" dirty="0"/>
          </a:p>
          <a:p>
            <a:pPr lvl="1"/>
            <a:r>
              <a:rPr lang="en-US" dirty="0" smtClean="0">
                <a:solidFill>
                  <a:srgbClr val="00FF00"/>
                </a:solidFill>
              </a:rPr>
              <a:t>cytosine</a:t>
            </a:r>
            <a:r>
              <a:rPr lang="en-US" dirty="0" smtClean="0"/>
              <a:t> (symbolized </a:t>
            </a:r>
            <a:r>
              <a:rPr lang="en-US" dirty="0" smtClean="0">
                <a:solidFill>
                  <a:srgbClr val="00FF00"/>
                </a:solidFill>
              </a:rPr>
              <a:t>C</a:t>
            </a:r>
            <a:r>
              <a:rPr lang="en-US" dirty="0" smtClean="0"/>
              <a:t>) is common to </a:t>
            </a:r>
            <a:r>
              <a:rPr lang="en-US" dirty="0" smtClean="0">
                <a:solidFill>
                  <a:schemeClr val="accent1">
                    <a:lumMod val="60000"/>
                    <a:lumOff val="40000"/>
                  </a:schemeClr>
                </a:solidFill>
              </a:rPr>
              <a:t>DNA</a:t>
            </a:r>
            <a:r>
              <a:rPr lang="en-US" dirty="0" smtClean="0"/>
              <a:t> &amp; </a:t>
            </a:r>
            <a:r>
              <a:rPr lang="en-US" dirty="0" smtClean="0">
                <a:solidFill>
                  <a:schemeClr val="accent1">
                    <a:lumMod val="60000"/>
                    <a:lumOff val="40000"/>
                  </a:schemeClr>
                </a:solidFill>
              </a:rPr>
              <a:t>RNA</a:t>
            </a:r>
          </a:p>
          <a:p>
            <a:pPr lvl="1"/>
            <a:r>
              <a:rPr lang="en-US" dirty="0" smtClean="0">
                <a:solidFill>
                  <a:srgbClr val="00FF00"/>
                </a:solidFill>
              </a:rPr>
              <a:t>thymine</a:t>
            </a:r>
            <a:r>
              <a:rPr lang="en-US" dirty="0" smtClean="0"/>
              <a:t> (symbolized </a:t>
            </a:r>
            <a:r>
              <a:rPr lang="en-US" dirty="0" smtClean="0">
                <a:solidFill>
                  <a:srgbClr val="00FF00"/>
                </a:solidFill>
              </a:rPr>
              <a:t>T</a:t>
            </a:r>
            <a:r>
              <a:rPr lang="en-US" dirty="0" smtClean="0"/>
              <a:t>) is found only in </a:t>
            </a:r>
            <a:r>
              <a:rPr lang="en-US" dirty="0" smtClean="0">
                <a:solidFill>
                  <a:schemeClr val="accent1">
                    <a:lumMod val="60000"/>
                    <a:lumOff val="40000"/>
                  </a:schemeClr>
                </a:solidFill>
              </a:rPr>
              <a:t>DNA</a:t>
            </a:r>
          </a:p>
          <a:p>
            <a:pPr lvl="1"/>
            <a:r>
              <a:rPr lang="en-US" dirty="0" smtClean="0">
                <a:solidFill>
                  <a:srgbClr val="00FF00"/>
                </a:solidFill>
              </a:rPr>
              <a:t>uracil</a:t>
            </a:r>
            <a:r>
              <a:rPr lang="en-US" dirty="0" smtClean="0"/>
              <a:t> (symbolized </a:t>
            </a:r>
            <a:r>
              <a:rPr lang="en-US" dirty="0" smtClean="0">
                <a:solidFill>
                  <a:srgbClr val="00FF00"/>
                </a:solidFill>
              </a:rPr>
              <a:t>U</a:t>
            </a:r>
            <a:r>
              <a:rPr lang="en-US" dirty="0" smtClean="0"/>
              <a:t>) is found only in </a:t>
            </a:r>
            <a:r>
              <a:rPr lang="en-US" dirty="0" smtClean="0">
                <a:solidFill>
                  <a:schemeClr val="accent1">
                    <a:lumMod val="60000"/>
                    <a:lumOff val="40000"/>
                  </a:schemeClr>
                </a:solidFill>
              </a:rPr>
              <a:t>RNA</a:t>
            </a:r>
          </a:p>
          <a:p>
            <a:pPr marL="533400" indent="0">
              <a:buNone/>
            </a:pPr>
            <a:r>
              <a:rPr lang="en-US" sz="2000" dirty="0" smtClean="0"/>
              <a:t>When RNA is transcribed (made from template of) DNA,</a:t>
            </a:r>
            <a:br>
              <a:rPr lang="en-US" sz="2000" dirty="0" smtClean="0"/>
            </a:br>
            <a:r>
              <a:rPr lang="en-US" sz="2000" dirty="0" smtClean="0"/>
              <a:t>U represents the place of T </a:t>
            </a:r>
            <a:endParaRPr lang="en-US" sz="2000" i="1" dirty="0" smtClean="0">
              <a:solidFill>
                <a:schemeClr val="accent1">
                  <a:lumMod val="60000"/>
                  <a:lumOff val="40000"/>
                </a:schemeClr>
              </a:solidFill>
            </a:endParaRPr>
          </a:p>
          <a:p>
            <a:pPr marL="0" indent="0">
              <a:buNone/>
            </a:pPr>
            <a:r>
              <a:rPr lang="en-US" sz="2000" i="1" dirty="0" smtClean="0">
                <a:solidFill>
                  <a:schemeClr val="accent1">
                    <a:lumMod val="60000"/>
                    <a:lumOff val="40000"/>
                  </a:schemeClr>
                </a:solidFill>
              </a:rPr>
              <a:t>Mnemonics to assist learning</a:t>
            </a:r>
          </a:p>
          <a:p>
            <a:pPr marL="0" indent="0">
              <a:buNone/>
            </a:pPr>
            <a:r>
              <a:rPr lang="en-US" sz="2200" dirty="0" smtClean="0">
                <a:solidFill>
                  <a:srgbClr val="FFFF00"/>
                </a:solidFill>
              </a:rPr>
              <a:t>purine</a:t>
            </a:r>
            <a:r>
              <a:rPr lang="en-US" sz="2200" dirty="0" smtClean="0"/>
              <a:t>: </a:t>
            </a:r>
            <a:r>
              <a:rPr lang="en-US" sz="2200" i="1" dirty="0">
                <a:solidFill>
                  <a:srgbClr val="00FF00"/>
                </a:solidFill>
              </a:rPr>
              <a:t>Pure</a:t>
            </a:r>
            <a:r>
              <a:rPr lang="en-US" sz="2200" dirty="0"/>
              <a:t> </a:t>
            </a:r>
            <a:r>
              <a:rPr lang="en-US" sz="2200" dirty="0">
                <a:solidFill>
                  <a:srgbClr val="FF0000"/>
                </a:solidFill>
              </a:rPr>
              <a:t>A</a:t>
            </a:r>
            <a:r>
              <a:rPr lang="en-US" sz="2200" dirty="0"/>
              <a:t>s </a:t>
            </a:r>
            <a:r>
              <a:rPr lang="en-US" sz="2200" dirty="0">
                <a:solidFill>
                  <a:srgbClr val="FF0000"/>
                </a:solidFill>
              </a:rPr>
              <a:t>G</a:t>
            </a:r>
            <a:r>
              <a:rPr lang="en-US" sz="2200" dirty="0"/>
              <a:t>old, </a:t>
            </a:r>
            <a:r>
              <a:rPr lang="en-US" sz="2200" dirty="0" smtClean="0">
                <a:solidFill>
                  <a:srgbClr val="FFFF00"/>
                </a:solidFill>
              </a:rPr>
              <a:t>pyrimidine</a:t>
            </a:r>
            <a:r>
              <a:rPr lang="en-US" sz="2200" dirty="0"/>
              <a:t>= </a:t>
            </a:r>
            <a:r>
              <a:rPr lang="en-US" sz="2200" dirty="0">
                <a:solidFill>
                  <a:srgbClr val="FF0000"/>
                </a:solidFill>
              </a:rPr>
              <a:t>CUT</a:t>
            </a:r>
          </a:p>
        </p:txBody>
      </p:sp>
      <p:sp>
        <p:nvSpPr>
          <p:cNvPr id="4" name="Slide Number Placeholder 3"/>
          <p:cNvSpPr>
            <a:spLocks noGrp="1"/>
          </p:cNvSpPr>
          <p:nvPr>
            <p:ph type="sldNum" sz="quarter" idx="10"/>
          </p:nvPr>
        </p:nvSpPr>
        <p:spPr/>
        <p:txBody>
          <a:bodyPr/>
          <a:lstStyle/>
          <a:p>
            <a:fld id="{65A78972-42FF-4505-B5D1-39D2043ACCC8}" type="slidenum">
              <a:rPr lang="en-US" smtClean="0"/>
              <a:t>6</a:t>
            </a:fld>
            <a:endParaRPr lang="en-US"/>
          </a:p>
        </p:txBody>
      </p:sp>
    </p:spTree>
    <p:extLst>
      <p:ext uri="{BB962C8B-B14F-4D97-AF65-F5344CB8AC3E}">
        <p14:creationId xmlns:p14="http://schemas.microsoft.com/office/powerpoint/2010/main" val="36917155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Nitrogenous Bases</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2661" y="1327009"/>
            <a:ext cx="7925457" cy="5234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5A78972-42FF-4505-B5D1-39D2043ACCC8}" type="slidenum">
              <a:rPr lang="en-US" smtClean="0"/>
              <a:t>7</a:t>
            </a:fld>
            <a:endParaRPr lang="en-US"/>
          </a:p>
        </p:txBody>
      </p:sp>
    </p:spTree>
    <p:extLst>
      <p:ext uri="{BB962C8B-B14F-4D97-AF65-F5344CB8AC3E}">
        <p14:creationId xmlns:p14="http://schemas.microsoft.com/office/powerpoint/2010/main" val="9326041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297" y="333619"/>
            <a:ext cx="8407400" cy="762000"/>
          </a:xfrm>
        </p:spPr>
        <p:txBody>
          <a:bodyPr/>
          <a:lstStyle/>
          <a:p>
            <a:r>
              <a:rPr lang="en-US" dirty="0" smtClean="0"/>
              <a:t>Nucleotide Structure</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785" y="1095619"/>
            <a:ext cx="7972425" cy="558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Slide Number Placeholder 3"/>
          <p:cNvSpPr>
            <a:spLocks noGrp="1"/>
          </p:cNvSpPr>
          <p:nvPr>
            <p:ph type="sldNum" sz="quarter" idx="10"/>
          </p:nvPr>
        </p:nvSpPr>
        <p:spPr/>
        <p:txBody>
          <a:bodyPr/>
          <a:lstStyle/>
          <a:p>
            <a:fld id="{65A78972-42FF-4505-B5D1-39D2043ACCC8}" type="slidenum">
              <a:rPr lang="en-US" smtClean="0"/>
              <a:t>8</a:t>
            </a:fld>
            <a:endParaRPr lang="en-US"/>
          </a:p>
        </p:txBody>
      </p:sp>
    </p:spTree>
    <p:extLst>
      <p:ext uri="{BB962C8B-B14F-4D97-AF65-F5344CB8AC3E}">
        <p14:creationId xmlns:p14="http://schemas.microsoft.com/office/powerpoint/2010/main" val="295424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DNA Structure</a:t>
            </a:r>
            <a:endParaRPr lang="en-US" dirty="0"/>
          </a:p>
        </p:txBody>
      </p:sp>
      <p:sp>
        <p:nvSpPr>
          <p:cNvPr id="3" name="Content Placeholder 2"/>
          <p:cNvSpPr>
            <a:spLocks noGrp="1"/>
          </p:cNvSpPr>
          <p:nvPr>
            <p:ph idx="1"/>
          </p:nvPr>
        </p:nvSpPr>
        <p:spPr/>
        <p:txBody>
          <a:bodyPr/>
          <a:lstStyle/>
          <a:p>
            <a:r>
              <a:rPr lang="en-US" sz="2200" u="sng" dirty="0" smtClean="0">
                <a:solidFill>
                  <a:srgbClr val="00FF00"/>
                </a:solidFill>
              </a:rPr>
              <a:t>D</a:t>
            </a:r>
            <a:r>
              <a:rPr lang="en-US" sz="2200" dirty="0" smtClean="0">
                <a:solidFill>
                  <a:srgbClr val="00FF00"/>
                </a:solidFill>
              </a:rPr>
              <a:t>eoxyribo</a:t>
            </a:r>
            <a:r>
              <a:rPr lang="en-US" sz="2200" u="sng" dirty="0" smtClean="0">
                <a:solidFill>
                  <a:srgbClr val="00FF00"/>
                </a:solidFill>
              </a:rPr>
              <a:t>n</a:t>
            </a:r>
            <a:r>
              <a:rPr lang="en-US" sz="2200" dirty="0" smtClean="0">
                <a:solidFill>
                  <a:srgbClr val="00FF00"/>
                </a:solidFill>
              </a:rPr>
              <a:t>ucleic </a:t>
            </a:r>
            <a:r>
              <a:rPr lang="en-US" sz="2200" u="sng" dirty="0" smtClean="0">
                <a:solidFill>
                  <a:srgbClr val="00FF00"/>
                </a:solidFill>
              </a:rPr>
              <a:t>a</a:t>
            </a:r>
            <a:r>
              <a:rPr lang="en-US" sz="2200" dirty="0" smtClean="0">
                <a:solidFill>
                  <a:srgbClr val="00FF00"/>
                </a:solidFill>
              </a:rPr>
              <a:t>cid</a:t>
            </a:r>
            <a:r>
              <a:rPr lang="en-US" sz="2200" dirty="0" smtClean="0"/>
              <a:t> (DNA) </a:t>
            </a:r>
            <a:r>
              <a:rPr lang="en-US" sz="2200" dirty="0"/>
              <a:t>is found within </a:t>
            </a:r>
            <a:r>
              <a:rPr lang="en-US" sz="2200" dirty="0" smtClean="0"/>
              <a:t>nucleus consisting </a:t>
            </a:r>
            <a:r>
              <a:rPr lang="en-US" sz="2200" dirty="0"/>
              <a:t>of a </a:t>
            </a:r>
            <a:r>
              <a:rPr lang="en-US" sz="2200" dirty="0" smtClean="0"/>
              <a:t>spirally winding, </a:t>
            </a:r>
            <a:r>
              <a:rPr lang="en-US" sz="2200" dirty="0" smtClean="0">
                <a:solidFill>
                  <a:schemeClr val="accent1">
                    <a:lumMod val="60000"/>
                    <a:lumOff val="40000"/>
                  </a:schemeClr>
                </a:solidFill>
              </a:rPr>
              <a:t>double-stranded</a:t>
            </a:r>
            <a:r>
              <a:rPr lang="en-US" sz="2200" dirty="0" smtClean="0"/>
              <a:t> </a:t>
            </a:r>
            <a:r>
              <a:rPr lang="en-US" sz="2200" dirty="0"/>
              <a:t>chain </a:t>
            </a:r>
            <a:r>
              <a:rPr lang="en-US" sz="2200" dirty="0" smtClean="0"/>
              <a:t>(</a:t>
            </a:r>
            <a:r>
              <a:rPr lang="en-US" sz="2200" dirty="0" smtClean="0">
                <a:solidFill>
                  <a:schemeClr val="accent1">
                    <a:lumMod val="60000"/>
                    <a:lumOff val="40000"/>
                  </a:schemeClr>
                </a:solidFill>
              </a:rPr>
              <a:t>helix</a:t>
            </a:r>
            <a:r>
              <a:rPr lang="en-US" sz="2200" dirty="0" smtClean="0"/>
              <a:t>) of polymeric nucleotides (</a:t>
            </a:r>
            <a:r>
              <a:rPr lang="en-US" sz="2200" dirty="0" smtClean="0">
                <a:solidFill>
                  <a:schemeClr val="accent1">
                    <a:lumMod val="60000"/>
                    <a:lumOff val="40000"/>
                  </a:schemeClr>
                </a:solidFill>
              </a:rPr>
              <a:t>polynucleotides</a:t>
            </a:r>
            <a:r>
              <a:rPr lang="en-US" sz="2200" dirty="0" smtClean="0"/>
              <a:t>)</a:t>
            </a:r>
            <a:endParaRPr lang="en-US" sz="2200" dirty="0"/>
          </a:p>
          <a:p>
            <a:r>
              <a:rPr lang="en-US" sz="2200" dirty="0" smtClean="0"/>
              <a:t>Two polynucleotide </a:t>
            </a:r>
            <a:r>
              <a:rPr lang="en-US" sz="2200" dirty="0"/>
              <a:t>chains </a:t>
            </a:r>
            <a:r>
              <a:rPr lang="en-US" sz="2200" dirty="0" smtClean="0"/>
              <a:t>held </a:t>
            </a:r>
            <a:r>
              <a:rPr lang="en-US" sz="2200" dirty="0"/>
              <a:t>together by </a:t>
            </a:r>
            <a:r>
              <a:rPr lang="en-US" sz="2200" dirty="0">
                <a:solidFill>
                  <a:srgbClr val="FFFF00"/>
                </a:solidFill>
              </a:rPr>
              <a:t>hydrogen bonds </a:t>
            </a:r>
            <a:r>
              <a:rPr lang="en-US" sz="2200" dirty="0" smtClean="0"/>
              <a:t>formed between </a:t>
            </a:r>
            <a:r>
              <a:rPr lang="en-US" sz="2200" dirty="0"/>
              <a:t>the </a:t>
            </a:r>
            <a:r>
              <a:rPr lang="en-US" sz="2200" dirty="0" smtClean="0"/>
              <a:t>bases</a:t>
            </a:r>
            <a:endParaRPr lang="en-US" sz="2200" dirty="0"/>
          </a:p>
          <a:p>
            <a:r>
              <a:rPr lang="en-US" sz="2200" dirty="0" smtClean="0"/>
              <a:t>A </a:t>
            </a:r>
            <a:r>
              <a:rPr lang="en-US" sz="2200" dirty="0" err="1" smtClean="0">
                <a:solidFill>
                  <a:srgbClr val="FFFF00"/>
                </a:solidFill>
              </a:rPr>
              <a:t>copolymeric</a:t>
            </a:r>
            <a:r>
              <a:rPr lang="en-US" sz="2200" dirty="0" smtClean="0">
                <a:solidFill>
                  <a:srgbClr val="FFFF00"/>
                </a:solidFill>
              </a:rPr>
              <a:t> </a:t>
            </a:r>
            <a:r>
              <a:rPr lang="en-US" sz="2200" dirty="0" smtClean="0"/>
              <a:t>chain of </a:t>
            </a:r>
            <a:r>
              <a:rPr lang="en-US" sz="2200" dirty="0" smtClean="0">
                <a:solidFill>
                  <a:schemeClr val="accent1">
                    <a:lumMod val="60000"/>
                    <a:lumOff val="40000"/>
                  </a:schemeClr>
                </a:solidFill>
              </a:rPr>
              <a:t>deoxyribose sugar</a:t>
            </a:r>
            <a:r>
              <a:rPr lang="en-US" sz="2200" dirty="0" smtClean="0"/>
              <a:t> </a:t>
            </a:r>
            <a:r>
              <a:rPr lang="en-US" sz="2200" dirty="0"/>
              <a:t>&amp; </a:t>
            </a:r>
            <a:r>
              <a:rPr lang="en-US" sz="2200" dirty="0">
                <a:solidFill>
                  <a:schemeClr val="accent1">
                    <a:lumMod val="60000"/>
                    <a:lumOff val="40000"/>
                  </a:schemeClr>
                </a:solidFill>
              </a:rPr>
              <a:t>phosphate</a:t>
            </a:r>
            <a:r>
              <a:rPr lang="en-US" sz="2200" dirty="0"/>
              <a:t> molecules form </a:t>
            </a:r>
            <a:r>
              <a:rPr lang="en-US" sz="2200" dirty="0" smtClean="0"/>
              <a:t>"backbone" </a:t>
            </a:r>
            <a:r>
              <a:rPr lang="en-US" sz="2200" dirty="0"/>
              <a:t>of </a:t>
            </a:r>
            <a:r>
              <a:rPr lang="en-US" sz="2200" dirty="0" smtClean="0"/>
              <a:t>the </a:t>
            </a:r>
            <a:r>
              <a:rPr lang="en-US" sz="2200" dirty="0"/>
              <a:t>"</a:t>
            </a:r>
            <a:r>
              <a:rPr lang="en-US" sz="2200" dirty="0" err="1"/>
              <a:t>ladderlike</a:t>
            </a:r>
            <a:r>
              <a:rPr lang="en-US" sz="2200" dirty="0" smtClean="0"/>
              <a:t>" DNA structure</a:t>
            </a:r>
          </a:p>
          <a:p>
            <a:pPr marL="228600" lvl="1" indent="0">
              <a:buNone/>
            </a:pPr>
            <a:r>
              <a:rPr lang="en-US" sz="1900" dirty="0" smtClean="0"/>
              <a:t>The H-bonded pairing of the bases form </a:t>
            </a:r>
            <a:r>
              <a:rPr lang="en-US" sz="1900" dirty="0"/>
              <a:t>the "rungs" of the </a:t>
            </a:r>
            <a:r>
              <a:rPr lang="en-US" sz="1900" dirty="0" smtClean="0"/>
              <a:t>ladder</a:t>
            </a:r>
            <a:endParaRPr lang="en-US" sz="1900" dirty="0"/>
          </a:p>
          <a:p>
            <a:r>
              <a:rPr lang="en-US" sz="2200" dirty="0" smtClean="0"/>
              <a:t>The </a:t>
            </a:r>
            <a:r>
              <a:rPr lang="en-US" sz="2200" dirty="0" smtClean="0">
                <a:solidFill>
                  <a:srgbClr val="FFFF00"/>
                </a:solidFill>
              </a:rPr>
              <a:t>H-bond pairing </a:t>
            </a:r>
            <a:r>
              <a:rPr lang="en-US" sz="2200" dirty="0" smtClean="0"/>
              <a:t>of bases </a:t>
            </a:r>
            <a:r>
              <a:rPr lang="en-US" sz="2200" dirty="0"/>
              <a:t>is very </a:t>
            </a:r>
            <a:r>
              <a:rPr lang="en-US" sz="2200" dirty="0" smtClean="0"/>
              <a:t>specific</a:t>
            </a:r>
          </a:p>
          <a:p>
            <a:r>
              <a:rPr lang="en-US" sz="2000" dirty="0" smtClean="0">
                <a:solidFill>
                  <a:srgbClr val="FFFF00"/>
                </a:solidFill>
              </a:rPr>
              <a:t>Purine</a:t>
            </a:r>
            <a:r>
              <a:rPr lang="en-US" sz="2000" dirty="0" smtClean="0"/>
              <a:t> </a:t>
            </a:r>
            <a:r>
              <a:rPr lang="en-US" sz="2000" dirty="0" smtClean="0">
                <a:solidFill>
                  <a:srgbClr val="00FF00"/>
                </a:solidFill>
              </a:rPr>
              <a:t>adenine</a:t>
            </a:r>
            <a:r>
              <a:rPr lang="en-US" sz="2000" dirty="0" smtClean="0"/>
              <a:t> (</a:t>
            </a:r>
            <a:r>
              <a:rPr lang="en-US" sz="2000" dirty="0" smtClean="0">
                <a:solidFill>
                  <a:srgbClr val="00FF00"/>
                </a:solidFill>
              </a:rPr>
              <a:t>A</a:t>
            </a:r>
            <a:r>
              <a:rPr lang="en-US" sz="2000" dirty="0" smtClean="0"/>
              <a:t>) always pairs with </a:t>
            </a:r>
            <a:r>
              <a:rPr lang="en-US" sz="2000" dirty="0" smtClean="0">
                <a:solidFill>
                  <a:srgbClr val="FFFF00"/>
                </a:solidFill>
              </a:rPr>
              <a:t>pyrimidine</a:t>
            </a:r>
            <a:r>
              <a:rPr lang="en-US" sz="2000" dirty="0" smtClean="0"/>
              <a:t> </a:t>
            </a:r>
            <a:r>
              <a:rPr lang="en-US" sz="2000" dirty="0" smtClean="0">
                <a:solidFill>
                  <a:srgbClr val="00FF00"/>
                </a:solidFill>
              </a:rPr>
              <a:t>thymine</a:t>
            </a:r>
            <a:r>
              <a:rPr lang="en-US" sz="2000" dirty="0" smtClean="0"/>
              <a:t> (</a:t>
            </a:r>
            <a:r>
              <a:rPr lang="en-US" sz="2000" dirty="0" smtClean="0">
                <a:solidFill>
                  <a:srgbClr val="00FF00"/>
                </a:solidFill>
              </a:rPr>
              <a:t>T</a:t>
            </a:r>
            <a:r>
              <a:rPr lang="en-US" sz="2000" dirty="0" smtClean="0"/>
              <a:t>), forming </a:t>
            </a:r>
            <a:r>
              <a:rPr lang="en-US" sz="2000" dirty="0" smtClean="0">
                <a:solidFill>
                  <a:srgbClr val="00FF00"/>
                </a:solidFill>
              </a:rPr>
              <a:t>TWO</a:t>
            </a:r>
            <a:r>
              <a:rPr lang="en-US" sz="2000" dirty="0" smtClean="0"/>
              <a:t> </a:t>
            </a:r>
            <a:r>
              <a:rPr lang="en-US" sz="2000" dirty="0" smtClean="0">
                <a:solidFill>
                  <a:schemeClr val="accent1">
                    <a:lumMod val="60000"/>
                    <a:lumOff val="40000"/>
                  </a:schemeClr>
                </a:solidFill>
              </a:rPr>
              <a:t>hydrogen bonds </a:t>
            </a:r>
            <a:r>
              <a:rPr lang="en-US" sz="2000" dirty="0" smtClean="0"/>
              <a:t>in the pairing</a:t>
            </a:r>
          </a:p>
          <a:p>
            <a:r>
              <a:rPr lang="en-US" sz="2000" dirty="0" smtClean="0">
                <a:solidFill>
                  <a:srgbClr val="FFFF00"/>
                </a:solidFill>
              </a:rPr>
              <a:t>Purine</a:t>
            </a:r>
            <a:r>
              <a:rPr lang="en-US" sz="2000" dirty="0" smtClean="0"/>
              <a:t> </a:t>
            </a:r>
            <a:r>
              <a:rPr lang="en-US" sz="2000" dirty="0" smtClean="0">
                <a:solidFill>
                  <a:srgbClr val="00FF00"/>
                </a:solidFill>
              </a:rPr>
              <a:t>guanine</a:t>
            </a:r>
            <a:r>
              <a:rPr lang="en-US" sz="2000" dirty="0" smtClean="0"/>
              <a:t> (</a:t>
            </a:r>
            <a:r>
              <a:rPr lang="en-US" sz="2000" dirty="0" smtClean="0">
                <a:solidFill>
                  <a:srgbClr val="00FF00"/>
                </a:solidFill>
              </a:rPr>
              <a:t>G</a:t>
            </a:r>
            <a:r>
              <a:rPr lang="en-US" sz="2000" dirty="0" smtClean="0"/>
              <a:t>) always pairs with </a:t>
            </a:r>
            <a:r>
              <a:rPr lang="en-US" sz="2000" dirty="0" smtClean="0">
                <a:solidFill>
                  <a:srgbClr val="FFFF00"/>
                </a:solidFill>
              </a:rPr>
              <a:t>pyrimidine</a:t>
            </a:r>
            <a:r>
              <a:rPr lang="en-US" sz="2000" dirty="0" smtClean="0"/>
              <a:t> </a:t>
            </a:r>
            <a:r>
              <a:rPr lang="en-US" sz="2000" dirty="0" smtClean="0">
                <a:solidFill>
                  <a:srgbClr val="00FF00"/>
                </a:solidFill>
              </a:rPr>
              <a:t>cytosine</a:t>
            </a:r>
            <a:r>
              <a:rPr lang="en-US" sz="2000" dirty="0" smtClean="0"/>
              <a:t> (</a:t>
            </a:r>
            <a:r>
              <a:rPr lang="en-US" sz="2000" dirty="0" smtClean="0">
                <a:solidFill>
                  <a:srgbClr val="00FF00"/>
                </a:solidFill>
              </a:rPr>
              <a:t>C</a:t>
            </a:r>
            <a:r>
              <a:rPr lang="en-US" sz="2000" dirty="0" smtClean="0"/>
              <a:t>), forming </a:t>
            </a:r>
            <a:r>
              <a:rPr lang="en-US" sz="2000" dirty="0" smtClean="0">
                <a:solidFill>
                  <a:srgbClr val="00FF00"/>
                </a:solidFill>
              </a:rPr>
              <a:t>THREE</a:t>
            </a:r>
            <a:r>
              <a:rPr lang="en-US" sz="2000" dirty="0" smtClean="0">
                <a:solidFill>
                  <a:schemeClr val="accent1">
                    <a:lumMod val="60000"/>
                    <a:lumOff val="40000"/>
                  </a:schemeClr>
                </a:solidFill>
              </a:rPr>
              <a:t> hydrogen</a:t>
            </a:r>
            <a:r>
              <a:rPr lang="en-US" sz="2000" dirty="0" smtClean="0"/>
              <a:t> </a:t>
            </a:r>
            <a:r>
              <a:rPr lang="en-US" sz="2000" dirty="0" smtClean="0">
                <a:solidFill>
                  <a:schemeClr val="accent1">
                    <a:lumMod val="60000"/>
                    <a:lumOff val="40000"/>
                  </a:schemeClr>
                </a:solidFill>
              </a:rPr>
              <a:t>bonds</a:t>
            </a:r>
            <a:r>
              <a:rPr lang="en-US" sz="2000" dirty="0" smtClean="0"/>
              <a:t> in the pairing</a:t>
            </a:r>
            <a:endParaRPr lang="en-US" sz="2000" dirty="0"/>
          </a:p>
        </p:txBody>
      </p:sp>
      <p:sp>
        <p:nvSpPr>
          <p:cNvPr id="4" name="Slide Number Placeholder 3"/>
          <p:cNvSpPr>
            <a:spLocks noGrp="1"/>
          </p:cNvSpPr>
          <p:nvPr>
            <p:ph type="sldNum" sz="quarter" idx="10"/>
          </p:nvPr>
        </p:nvSpPr>
        <p:spPr/>
        <p:txBody>
          <a:bodyPr/>
          <a:lstStyle/>
          <a:p>
            <a:fld id="{65A78972-42FF-4505-B5D1-39D2043ACCC8}" type="slidenum">
              <a:rPr lang="en-US" smtClean="0"/>
              <a:t>9</a:t>
            </a:fld>
            <a:endParaRPr lang="en-US"/>
          </a:p>
        </p:txBody>
      </p:sp>
    </p:spTree>
    <p:extLst>
      <p:ext uri="{BB962C8B-B14F-4D97-AF65-F5344CB8AC3E}">
        <p14:creationId xmlns:p14="http://schemas.microsoft.com/office/powerpoint/2010/main" val="536841287"/>
      </p:ext>
    </p:extLst>
  </p:cSld>
  <p:clrMapOvr>
    <a:masterClrMapping/>
  </p:clrMapOvr>
  <p:timing>
    <p:tnLst>
      <p:par>
        <p:cTn id="1" dur="indefinite" restart="never" nodeType="tmRoot"/>
      </p:par>
    </p:tnLst>
  </p:timing>
</p:sld>
</file>

<file path=ppt/theme/theme1.xml><?xml version="1.0" encoding="utf-8"?>
<a:theme xmlns:a="http://schemas.openxmlformats.org/drawingml/2006/main" name="4_LightOnDark">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35136</TotalTime>
  <Words>3066</Words>
  <Application>Microsoft Office PowerPoint</Application>
  <PresentationFormat>On-screen Show (4:3)</PresentationFormat>
  <Paragraphs>251</Paragraphs>
  <Slides>42</Slides>
  <Notes>0</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4_LightOnDark</vt:lpstr>
      <vt:lpstr>Nucleic Acids &amp; Chromosomes</vt:lpstr>
      <vt:lpstr>Objectives</vt:lpstr>
      <vt:lpstr>Nucleic Acids</vt:lpstr>
      <vt:lpstr>Nucleotides</vt:lpstr>
      <vt:lpstr>Nucleotide Structure</vt:lpstr>
      <vt:lpstr>Nitrogenous Base Features</vt:lpstr>
      <vt:lpstr>Nitrogenous Bases</vt:lpstr>
      <vt:lpstr>Nucleotide Structure</vt:lpstr>
      <vt:lpstr>DNA Structure</vt:lpstr>
      <vt:lpstr>PowerPoint Presentation</vt:lpstr>
      <vt:lpstr>DNA Function</vt:lpstr>
      <vt:lpstr>Chargaff's Rule</vt:lpstr>
      <vt:lpstr>RNA Structure / Composition</vt:lpstr>
      <vt:lpstr>RNA Main Types &amp; Functions</vt:lpstr>
      <vt:lpstr>Comparison of DNA &amp; RNA</vt:lpstr>
      <vt:lpstr>PowerPoint Presentation</vt:lpstr>
      <vt:lpstr>Double Helix Features</vt:lpstr>
      <vt:lpstr>PowerPoint Presentation</vt:lpstr>
      <vt:lpstr>Types of DNA</vt:lpstr>
      <vt:lpstr>PowerPoint Presentation</vt:lpstr>
      <vt:lpstr>DNA Denaturation</vt:lpstr>
      <vt:lpstr>Tm: Melting Temperature</vt:lpstr>
      <vt:lpstr>PowerPoint Presentation</vt:lpstr>
      <vt:lpstr>Breaking the Double Helix</vt:lpstr>
      <vt:lpstr>Genomes</vt:lpstr>
      <vt:lpstr>Genome Size</vt:lpstr>
      <vt:lpstr>Chromosomes, Chromatids</vt:lpstr>
      <vt:lpstr>Chromosome Structure</vt:lpstr>
      <vt:lpstr>Nucleosomes</vt:lpstr>
      <vt:lpstr>PowerPoint Presentation</vt:lpstr>
      <vt:lpstr>Chromosome Packing Organization</vt:lpstr>
      <vt:lpstr>Packing Calculations</vt:lpstr>
      <vt:lpstr>Chromosomes: </vt:lpstr>
      <vt:lpstr>PowerPoint Presentation</vt:lpstr>
      <vt:lpstr>Replication of DNA / Chromosome  1 of 3</vt:lpstr>
      <vt:lpstr>Replication of DNA / Chromosome  2 of 3</vt:lpstr>
      <vt:lpstr>Replication of DNA / Chromosome  3 of 3</vt:lpstr>
      <vt:lpstr>PowerPoint Presentation</vt:lpstr>
      <vt:lpstr>Replication Forks, Bubbles, etc</vt:lpstr>
      <vt:lpstr>PowerPoint Presentation</vt:lpstr>
      <vt:lpstr>PowerPoint Presentation</vt:lpstr>
      <vt:lpstr>Reading (Sources)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 M Halloran</cp:lastModifiedBy>
  <cp:revision>1715</cp:revision>
  <dcterms:created xsi:type="dcterms:W3CDTF">2005-12-08T13:54:14Z</dcterms:created>
  <dcterms:modified xsi:type="dcterms:W3CDTF">2015-06-07T20:58:39Z</dcterms:modified>
</cp:coreProperties>
</file>